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8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361" r:id="rId15"/>
    <p:sldId id="362" r:id="rId16"/>
    <p:sldId id="333" r:id="rId17"/>
    <p:sldId id="267" r:id="rId18"/>
    <p:sldId id="269" r:id="rId19"/>
    <p:sldId id="270" r:id="rId20"/>
    <p:sldId id="271" r:id="rId21"/>
    <p:sldId id="272" r:id="rId22"/>
    <p:sldId id="273" r:id="rId23"/>
    <p:sldId id="360" r:id="rId24"/>
    <p:sldId id="275" r:id="rId25"/>
    <p:sldId id="276" r:id="rId26"/>
    <p:sldId id="277" r:id="rId27"/>
    <p:sldId id="352" r:id="rId28"/>
    <p:sldId id="279" r:id="rId29"/>
    <p:sldId id="280" r:id="rId30"/>
    <p:sldId id="353" r:id="rId31"/>
    <p:sldId id="354" r:id="rId32"/>
    <p:sldId id="282" r:id="rId33"/>
    <p:sldId id="284" r:id="rId34"/>
    <p:sldId id="355" r:id="rId35"/>
    <p:sldId id="356" r:id="rId36"/>
    <p:sldId id="334" r:id="rId37"/>
    <p:sldId id="351" r:id="rId38"/>
    <p:sldId id="336" r:id="rId39"/>
    <p:sldId id="337" r:id="rId40"/>
    <p:sldId id="338" r:id="rId41"/>
    <p:sldId id="357" r:id="rId42"/>
    <p:sldId id="358" r:id="rId43"/>
    <p:sldId id="341" r:id="rId44"/>
    <p:sldId id="359" r:id="rId45"/>
    <p:sldId id="34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50" r:id="rId55"/>
    <p:sldId id="303" r:id="rId56"/>
    <p:sldId id="304" r:id="rId57"/>
    <p:sldId id="305" r:id="rId58"/>
    <p:sldId id="306" r:id="rId59"/>
    <p:sldId id="307" r:id="rId60"/>
    <p:sldId id="308" r:id="rId61"/>
    <p:sldId id="345" r:id="rId62"/>
    <p:sldId id="309" r:id="rId63"/>
    <p:sldId id="310" r:id="rId64"/>
    <p:sldId id="311" r:id="rId65"/>
    <p:sldId id="346" r:id="rId66"/>
    <p:sldId id="312" r:id="rId67"/>
    <p:sldId id="313" r:id="rId68"/>
    <p:sldId id="314" r:id="rId69"/>
    <p:sldId id="315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47" r:id="rId78"/>
    <p:sldId id="349" r:id="rId79"/>
    <p:sldId id="324" r:id="rId80"/>
    <p:sldId id="325" r:id="rId81"/>
    <p:sldId id="326" r:id="rId82"/>
    <p:sldId id="327" r:id="rId83"/>
    <p:sldId id="348" r:id="rId84"/>
    <p:sldId id="332" r:id="rId85"/>
    <p:sldId id="329" r:id="rId86"/>
    <p:sldId id="330" r:id="rId8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D17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19" autoAdjust="0"/>
  </p:normalViewPr>
  <p:slideViewPr>
    <p:cSldViewPr snapToGrid="0">
      <p:cViewPr varScale="1">
        <p:scale>
          <a:sx n="80" d="100"/>
          <a:sy n="80" d="100"/>
        </p:scale>
        <p:origin x="15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902,6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39F-402D-8149-7D4D14E31C2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 1 910,5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511-40C5-AA22-1167E9075E6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438,6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511-40C5-AA22-1167E9075E6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2 346,9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511-40C5-AA22-1167E9075E6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(36,6 тыс.чел.)</c:v>
                </c:pt>
                <c:pt idx="1">
                  <c:v>Тавдинский ГО (36,7 тыс.чел.)</c:v>
                </c:pt>
                <c:pt idx="2">
                  <c:v>Кушвинский ГО (35,8 тыс. чел.)</c:v>
                </c:pt>
                <c:pt idx="3">
                  <c:v>ГО Красноуфимск (37,9 тыс.чел.)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2902.6</c:v>
                </c:pt>
                <c:pt idx="1">
                  <c:v>1910.5</c:v>
                </c:pt>
                <c:pt idx="2">
                  <c:v>2438.6</c:v>
                </c:pt>
                <c:pt idx="3">
                  <c:v>2346.9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9F-402D-8149-7D4D14E31C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920,8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39F-402D-8149-7D4D14E31C2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1 875,6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511-40C5-AA22-1167E9075E6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en-US" baseline="0"/>
                      <a:t> 292,8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511-40C5-AA22-1167E9075E6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en-US" baseline="0"/>
                      <a:t> 274,1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511-40C5-AA22-1167E9075E6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(36,6 тыс.чел.)</c:v>
                </c:pt>
                <c:pt idx="1">
                  <c:v>Тавдинский ГО (36,7 тыс.чел.)</c:v>
                </c:pt>
                <c:pt idx="2">
                  <c:v>Кушвинский ГО (35,8 тыс. чел.)</c:v>
                </c:pt>
                <c:pt idx="3">
                  <c:v>ГО Красноуфимск (37,9 тыс.чел.)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2920.8</c:v>
                </c:pt>
                <c:pt idx="1">
                  <c:v>1875.6</c:v>
                </c:pt>
                <c:pt idx="2">
                  <c:v>2292.9</c:v>
                </c:pt>
                <c:pt idx="3">
                  <c:v>2274.1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39F-402D-8149-7D4D14E31C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1192640"/>
        <c:axId val="191194600"/>
      </c:barChart>
      <c:catAx>
        <c:axId val="191192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1194600"/>
        <c:crosses val="autoZero"/>
        <c:auto val="1"/>
        <c:lblAlgn val="ctr"/>
        <c:lblOffset val="100"/>
        <c:noMultiLvlLbl val="0"/>
      </c:catAx>
      <c:valAx>
        <c:axId val="191194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119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  <c:spPr>
        <a:solidFill>
          <a:srgbClr val="D9D9D9"/>
        </a:solidFill>
        <a:ln>
          <a:noFill/>
        </a:ln>
      </c:spPr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14406149268534599"/>
          <c:y val="0.17514331015977599"/>
          <c:w val="0.40738904041656299"/>
          <c:h val="0.7461885595804369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5884783866435195"/>
          <c:y val="0.29284059031589199"/>
          <c:w val="0.43228499400752202"/>
          <c:h val="0.5574530373261770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9360">
      <a:noFill/>
    </a:ln>
  </c:spPr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20-4DD4-A366-F3073CBBD12F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20-4DD4-A366-F3073CBBD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20-4DD4-A366-F3073CBBD1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620-4DD4-A366-F3073CBBD12F}"/>
              </c:ext>
            </c:extLst>
          </c:dPt>
          <c:dLbls>
            <c:dLbl>
              <c:idx val="0"/>
              <c:layout>
                <c:manualLayout>
                  <c:x val="0"/>
                  <c:y val="-2.7950310559006212E-2"/>
                </c:manualLayout>
              </c:layout>
              <c:tx>
                <c:rich>
                  <a:bodyPr/>
                  <a:lstStyle/>
                  <a:p>
                    <a:fld id="{65B26C6B-0DBF-4655-BE8E-B7D6A4F7E350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:</a:t>
                    </a:r>
                    <a:r>
                      <a:rPr lang="ru-RU" baseline="0"/>
                      <a:t> </a:t>
                    </a:r>
                    <a:fld id="{472DA0A2-A2E6-4B3F-AD36-7A2715F3D36F}" type="VALUE">
                      <a:rPr lang="ru-RU" baseline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620-4DD4-A366-F3073CBBD12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6028622540250446E-2"/>
                  <c:y val="2.7950310559006212E-2"/>
                </c:manualLayout>
              </c:layout>
              <c:tx>
                <c:rich>
                  <a:bodyPr/>
                  <a:lstStyle/>
                  <a:p>
                    <a:fld id="{57EFB3F5-C4A0-4D5B-9EFA-F13A86CBB47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: </a:t>
                    </a:r>
                    <a:fld id="{464914E8-883E-4E53-AA24-523B7F38600D}" type="VALUE">
                      <a:rPr lang="ru-RU" baseline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620-4DD4-A366-F3073CBBD12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9630292188431726E-3"/>
                  <c:y val="-6.2111801242237166E-3"/>
                </c:manualLayout>
              </c:layout>
              <c:tx>
                <c:rich>
                  <a:bodyPr/>
                  <a:lstStyle/>
                  <a:p>
                    <a:fld id="{337D7F08-60F3-4BD4-A21C-A1EDFE2FFD03}" type="CATEGORYNAME">
                      <a:rPr lang="ru-RU" smtClean="0"/>
                      <a:pPr/>
                      <a:t>[ИМЯ КАТЕГОРИИ]</a:t>
                    </a:fld>
                    <a:r>
                      <a:rPr lang="ru-RU"/>
                      <a:t>:</a:t>
                    </a:r>
                    <a:r>
                      <a:rPr lang="ru-RU" baseline="0"/>
                      <a:t>           </a:t>
                    </a:r>
                    <a:fld id="{60700A41-1358-4A05-B223-5B7DF86A8A66}" type="VALUE">
                      <a:rPr lang="ru-RU" baseline="0" smtClean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620-4DD4-A366-F3073CBBD12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981514609421641E-3"/>
                  <c:y val="-1.2422360248447204E-2"/>
                </c:manualLayout>
              </c:layout>
              <c:tx>
                <c:rich>
                  <a:bodyPr/>
                  <a:lstStyle/>
                  <a:p>
                    <a:fld id="{030D89CC-BB50-4A95-BEC0-168D446B4102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/>
                      <a:t>: </a:t>
                    </a:r>
                    <a:fld id="{235641FE-1772-4985-83FE-AE5C150660EC}" type="VALUE">
                      <a:rPr lang="ru-RU" baseline="0" smtClean="0"/>
                      <a:pPr/>
                      <a:t>[ЗНАЧЕНИЕ]</a:t>
                    </a:fld>
                    <a:endParaRPr lang="ru-RU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620-4DD4-A366-F3073CBBD12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Культура</c:v>
                </c:pt>
                <c:pt idx="1">
                  <c:v>Социальная политика</c:v>
                </c:pt>
                <c:pt idx="2">
                  <c:v>Образование</c:v>
                </c:pt>
                <c:pt idx="3">
                  <c:v>Спорт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152485.4</c:v>
                </c:pt>
                <c:pt idx="1">
                  <c:v>162030.9</c:v>
                </c:pt>
                <c:pt idx="2">
                  <c:v>1325128</c:v>
                </c:pt>
                <c:pt idx="3">
                  <c:v>121039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620-4DD4-A366-F3073CBBD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211046947890742"/>
          <c:y val="2.7171539941677467E-2"/>
          <c:w val="0.50238176861198047"/>
          <c:h val="0.965449159948177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0"/>
              <c:layout>
                <c:manualLayout>
                  <c:x val="-0.12051156863084857"/>
                  <c:y val="6.91639198515426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406-453D-92AA-D7BB803AEC6A}"/>
                </c:ext>
                <c:ext xmlns:c15="http://schemas.microsoft.com/office/drawing/2012/chart" uri="{CE6537A1-D6FC-4f65-9D91-7224C49458BB}"/>
              </c:extLst>
            </c:dLbl>
            <c:numFmt formatCode="#,##0.0_ ;\-#,##0.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Обслуживание  муниципального долга</c:v>
                </c:pt>
                <c:pt idx="1">
                  <c:v>Охрана окружающей среды</c:v>
                </c:pt>
                <c:pt idx="2">
                  <c:v>Средства массовой информации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Общегосударственные вопросы </c:v>
                </c:pt>
                <c:pt idx="5">
                  <c:v>Физическая культура и спорт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Национальная экономика</c:v>
                </c:pt>
                <c:pt idx="9">
                  <c:v>Жилищно-коммунальное хозяйство</c:v>
                </c:pt>
                <c:pt idx="10">
                  <c:v>Образование</c:v>
                </c:pt>
              </c:strCache>
            </c:strRef>
          </c:cat>
          <c:val>
            <c:numRef>
              <c:f>Лист1!$B$2:$B$12</c:f>
              <c:numCache>
                <c:formatCode>0.0</c:formatCode>
                <c:ptCount val="11"/>
                <c:pt idx="0">
                  <c:v>31.2</c:v>
                </c:pt>
                <c:pt idx="1">
                  <c:v>491.5</c:v>
                </c:pt>
                <c:pt idx="2">
                  <c:v>1368.6</c:v>
                </c:pt>
                <c:pt idx="3">
                  <c:v>11860.6</c:v>
                </c:pt>
                <c:pt idx="4">
                  <c:v>107404.7</c:v>
                </c:pt>
                <c:pt idx="5">
                  <c:v>121039</c:v>
                </c:pt>
                <c:pt idx="6">
                  <c:v>152485.4</c:v>
                </c:pt>
                <c:pt idx="7">
                  <c:v>162030.9</c:v>
                </c:pt>
                <c:pt idx="8">
                  <c:v>171501.3</c:v>
                </c:pt>
                <c:pt idx="9">
                  <c:v>220763.5</c:v>
                </c:pt>
                <c:pt idx="10">
                  <c:v>1325128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06-453D-92AA-D7BB803AEC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Лист1!$A$2:$A$12</c:f>
              <c:strCache>
                <c:ptCount val="11"/>
                <c:pt idx="0">
                  <c:v>Обслуживание  муниципального долга</c:v>
                </c:pt>
                <c:pt idx="1">
                  <c:v>Охрана окружающей среды</c:v>
                </c:pt>
                <c:pt idx="2">
                  <c:v>Средства массовой информации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Общегосударственные вопросы </c:v>
                </c:pt>
                <c:pt idx="5">
                  <c:v>Физическая культура и спорт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Национальная экономика</c:v>
                </c:pt>
                <c:pt idx="9">
                  <c:v>Жилищно-коммунальное хозяйство</c:v>
                </c:pt>
                <c:pt idx="10">
                  <c:v>Образование</c:v>
                </c:pt>
              </c:strCache>
            </c:strRef>
          </c:cat>
          <c:val>
            <c:numRef>
              <c:f>Лист1!$C$2:$C$12</c:f>
              <c:numCache>
                <c:formatCode>0.0%</c:formatCode>
                <c:ptCount val="11"/>
                <c:pt idx="0">
                  <c:v>1.3719684937989002E-5</c:v>
                </c:pt>
                <c:pt idx="1">
                  <c:v>2.1612901112248701E-4</c:v>
                </c:pt>
                <c:pt idx="2">
                  <c:v>6.0181925660678678E-4</c:v>
                </c:pt>
                <c:pt idx="3">
                  <c:v>5.2155030504971913E-3</c:v>
                </c:pt>
                <c:pt idx="4">
                  <c:v>4.7229443745488056E-2</c:v>
                </c:pt>
                <c:pt idx="5">
                  <c:v>5.3224902090040091E-2</c:v>
                </c:pt>
                <c:pt idx="6">
                  <c:v>6.7052937360359874E-2</c:v>
                </c:pt>
                <c:pt idx="7">
                  <c:v>7.1250413404448779E-2</c:v>
                </c:pt>
                <c:pt idx="8">
                  <c:v>7.5414865463318367E-2</c:v>
                </c:pt>
                <c:pt idx="9">
                  <c:v>9.7077104673324838E-2</c:v>
                </c:pt>
                <c:pt idx="10">
                  <c:v>0.58270316225985541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406-453D-92AA-D7BB803AEC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3744208"/>
        <c:axId val="303748128"/>
      </c:barChart>
      <c:catAx>
        <c:axId val="30374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8128"/>
        <c:crosses val="autoZero"/>
        <c:auto val="1"/>
        <c:lblAlgn val="ctr"/>
        <c:lblOffset val="100"/>
        <c:noMultiLvlLbl val="0"/>
      </c:catAx>
      <c:valAx>
        <c:axId val="3037481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30374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9.3875761527846505E-2"/>
          <c:w val="0.96750729428680782"/>
          <c:h val="0.68379575923639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1029935</c:v>
                </c:pt>
                <c:pt idx="1">
                  <c:v>1318262.3999999999</c:v>
                </c:pt>
                <c:pt idx="2">
                  <c:v>1310784.7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B8-4749-9342-294312992C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1856"/>
        <c:axId val="303750088"/>
      </c:barChart>
      <c:catAx>
        <c:axId val="30374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0088"/>
        <c:crosses val="autoZero"/>
        <c:auto val="1"/>
        <c:lblAlgn val="ctr"/>
        <c:lblOffset val="100"/>
        <c:noMultiLvlLbl val="0"/>
      </c:catAx>
      <c:valAx>
        <c:axId val="30375008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3858818147025E-2"/>
          <c:y val="0.24488064478809146"/>
          <c:w val="0.9704611766243707"/>
          <c:h val="0.60021714431494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155321.29999999999</c:v>
                </c:pt>
                <c:pt idx="1">
                  <c:v>177105.5</c:v>
                </c:pt>
                <c:pt idx="2">
                  <c:v>177103.7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C6-4A70-93DF-07135E9A24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2640"/>
        <c:axId val="303744992"/>
      </c:barChart>
      <c:catAx>
        <c:axId val="30374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4992"/>
        <c:crosses val="autoZero"/>
        <c:auto val="1"/>
        <c:lblAlgn val="ctr"/>
        <c:lblOffset val="100"/>
        <c:noMultiLvlLbl val="0"/>
      </c:catAx>
      <c:valAx>
        <c:axId val="30374499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22041.5</c:v>
                </c:pt>
                <c:pt idx="1">
                  <c:v>20786.7</c:v>
                </c:pt>
                <c:pt idx="2">
                  <c:v>20786.7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A4-4DF4-A708-3AA79444CA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5384"/>
        <c:axId val="303743424"/>
      </c:barChart>
      <c:catAx>
        <c:axId val="303745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3424"/>
        <c:crosses val="autoZero"/>
        <c:auto val="1"/>
        <c:lblAlgn val="ctr"/>
        <c:lblOffset val="100"/>
        <c:noMultiLvlLbl val="0"/>
      </c:catAx>
      <c:valAx>
        <c:axId val="30374342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5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0.1303354938237396"/>
          <c:w val="0.96750729428680782"/>
          <c:h val="0.67211120101181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71531.5</c:v>
                </c:pt>
                <c:pt idx="1">
                  <c:v>80427</c:v>
                </c:pt>
                <c:pt idx="2">
                  <c:v>80427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FC-4076-AC71-736B275EDB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5776"/>
        <c:axId val="303749304"/>
      </c:barChart>
      <c:catAx>
        <c:axId val="3037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9304"/>
        <c:crosses val="autoZero"/>
        <c:auto val="1"/>
        <c:lblAlgn val="ctr"/>
        <c:lblOffset val="100"/>
        <c:noMultiLvlLbl val="0"/>
      </c:catAx>
      <c:valAx>
        <c:axId val="30374930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577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95131.3</c:v>
                </c:pt>
                <c:pt idx="1">
                  <c:v>96004.3</c:v>
                </c:pt>
                <c:pt idx="2">
                  <c:v>95937.1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43-4FBB-9C63-02422B9A53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2048"/>
        <c:axId val="303746952"/>
      </c:barChart>
      <c:catAx>
        <c:axId val="30375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6952"/>
        <c:crosses val="autoZero"/>
        <c:auto val="1"/>
        <c:lblAlgn val="ctr"/>
        <c:lblOffset val="100"/>
        <c:noMultiLvlLbl val="0"/>
      </c:catAx>
      <c:valAx>
        <c:axId val="30374695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13315.5</c:v>
                </c:pt>
                <c:pt idx="1">
                  <c:v>14009.2</c:v>
                </c:pt>
                <c:pt idx="2">
                  <c:v>14008.3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62-45DC-96F7-6C16177B16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46560"/>
        <c:axId val="303747736"/>
      </c:barChart>
      <c:catAx>
        <c:axId val="30374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47736"/>
        <c:crosses val="autoZero"/>
        <c:auto val="1"/>
        <c:lblAlgn val="ctr"/>
        <c:lblOffset val="100"/>
        <c:noMultiLvlLbl val="0"/>
      </c:catAx>
      <c:valAx>
        <c:axId val="30374773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4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99388.5</c:v>
                </c:pt>
                <c:pt idx="1">
                  <c:v>111912.1</c:v>
                </c:pt>
                <c:pt idx="2">
                  <c:v>111689.8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64-41B9-BBAC-339D1F32E8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20"/>
        <c:axId val="303750872"/>
        <c:axId val="303750480"/>
      </c:barChart>
      <c:catAx>
        <c:axId val="30375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0480"/>
        <c:crosses val="autoZero"/>
        <c:auto val="1"/>
        <c:lblAlgn val="ctr"/>
        <c:lblOffset val="100"/>
        <c:noMultiLvlLbl val="0"/>
      </c:catAx>
      <c:valAx>
        <c:axId val="3037504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0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2019</c:v>
                </c:pt>
                <c:pt idx="1">
                  <c:v>Факт 2020</c:v>
                </c:pt>
                <c:pt idx="2">
                  <c:v>Факт 2021</c:v>
                </c:pt>
                <c:pt idx="3">
                  <c:v>Факт 2022</c:v>
                </c:pt>
                <c:pt idx="4">
                  <c:v>Факт 2023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42647</c:v>
                </c:pt>
                <c:pt idx="1">
                  <c:v>47493</c:v>
                </c:pt>
                <c:pt idx="2">
                  <c:v>58040</c:v>
                </c:pt>
                <c:pt idx="3">
                  <c:v>55906</c:v>
                </c:pt>
                <c:pt idx="4">
                  <c:v>60057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73-464E-8892-1AEB6A661C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56240"/>
        <c:axId val="306056632"/>
      </c:barChart>
      <c:catAx>
        <c:axId val="30605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56632"/>
        <c:crosses val="autoZero"/>
        <c:auto val="1"/>
        <c:lblAlgn val="ctr"/>
        <c:lblOffset val="100"/>
        <c:noMultiLvlLbl val="0"/>
      </c:catAx>
      <c:valAx>
        <c:axId val="3060566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605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535088.69999999995</c:v>
                </c:pt>
                <c:pt idx="1">
                  <c:v>363392.6</c:v>
                </c:pt>
                <c:pt idx="2">
                  <c:v>352502.6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4F-4896-B2DB-653250FEA7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1656"/>
        <c:axId val="303752832"/>
      </c:barChart>
      <c:catAx>
        <c:axId val="30375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2832"/>
        <c:crosses val="autoZero"/>
        <c:auto val="1"/>
        <c:lblAlgn val="ctr"/>
        <c:lblOffset val="100"/>
        <c:noMultiLvlLbl val="0"/>
      </c:catAx>
      <c:valAx>
        <c:axId val="3037528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1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9.2904408501020275E-2"/>
          <c:w val="0.96750729428680782"/>
          <c:h val="0.81194834918217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26868.9</c:v>
                </c:pt>
                <c:pt idx="1">
                  <c:v>52096.7</c:v>
                </c:pt>
                <c:pt idx="2">
                  <c:v>26939.599999999999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34-42A1-89FA-D8792CBEEA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66160"/>
        <c:axId val="303757928"/>
      </c:barChart>
      <c:catAx>
        <c:axId val="30376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7928"/>
        <c:crosses val="autoZero"/>
        <c:auto val="1"/>
        <c:lblAlgn val="ctr"/>
        <c:lblOffset val="100"/>
        <c:noMultiLvlLbl val="0"/>
      </c:catAx>
      <c:valAx>
        <c:axId val="30375792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6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1972.1</c:v>
                </c:pt>
                <c:pt idx="1">
                  <c:v>10751</c:v>
                </c:pt>
                <c:pt idx="2">
                  <c:v>10745.8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E6-4FC6-9EA0-A8460E2897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61064"/>
        <c:axId val="303763416"/>
      </c:barChart>
      <c:catAx>
        <c:axId val="30376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63416"/>
        <c:crosses val="autoZero"/>
        <c:auto val="1"/>
        <c:lblAlgn val="ctr"/>
        <c:lblOffset val="100"/>
        <c:noMultiLvlLbl val="0"/>
      </c:catAx>
      <c:valAx>
        <c:axId val="30376341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61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3.8263007368299386E-2"/>
          <c:w val="1"/>
          <c:h val="0.83843590272606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2022</c:v>
                </c:pt>
                <c:pt idx="1">
                  <c:v>План 2023</c:v>
                </c:pt>
                <c:pt idx="2">
                  <c:v>Факт 2023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38147.4</c:v>
                </c:pt>
                <c:pt idx="1">
                  <c:v>43456.7</c:v>
                </c:pt>
                <c:pt idx="2">
                  <c:v>43382.8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EF-43CF-8F72-0B5A28D6DA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3755968"/>
        <c:axId val="303758320"/>
      </c:barChart>
      <c:catAx>
        <c:axId val="3037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58320"/>
        <c:crosses val="autoZero"/>
        <c:auto val="1"/>
        <c:lblAlgn val="ctr"/>
        <c:lblOffset val="100"/>
        <c:noMultiLvlLbl val="0"/>
      </c:catAx>
      <c:valAx>
        <c:axId val="30375832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0375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/>
              <a:t>на 01.01.2024 – 24 138,3 тыс.</a:t>
            </a:r>
            <a:r>
              <a:rPr lang="ru-RU" sz="1800" baseline="0" dirty="0"/>
              <a:t> </a:t>
            </a:r>
            <a:r>
              <a:rPr lang="ru-RU" sz="1800" dirty="0"/>
              <a:t>руб.</a:t>
            </a:r>
          </a:p>
        </c:rich>
      </c:tx>
      <c:layout>
        <c:manualLayout>
          <c:xMode val="edge"/>
          <c:yMode val="edge"/>
          <c:x val="0.16484764680886516"/>
          <c:y val="2.296792628561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01.01.2019 - 26 706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65-4844-9B30-07B5BA25EC8C}"/>
              </c:ext>
            </c:extLst>
          </c:dPt>
          <c:dLbls>
            <c:dLbl>
              <c:idx val="0"/>
              <c:layout>
                <c:manualLayout>
                  <c:x val="5.0446268790785419E-2"/>
                  <c:y val="-0.30724665201783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65-4844-9B30-07B5BA25EC8C}"/>
                </c:ext>
                <c:ext xmlns:c15="http://schemas.microsoft.com/office/drawing/2012/chart" uri="{CE6537A1-D6FC-4f65-9D91-7224C49458BB}">
                  <c15:layout>
                    <c:manualLayout>
                      <c:w val="0.25121090872026486"/>
                      <c:h val="0.101569274018613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24138.3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65-4844-9B30-07B5BA25E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i="0" baseline="0" dirty="0">
                <a:effectLst/>
              </a:rPr>
              <a:t>на 01.01.2023 – 37 651,5 тыс. руб.</a:t>
            </a:r>
            <a:endParaRPr lang="ru-RU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232505644391452E-2"/>
          <c:y val="0.1464628288326848"/>
          <c:w val="0.80998076415589182"/>
          <c:h val="0.647395109620104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8A4-4EA0-8708-85AE6A58B70F}"/>
              </c:ext>
            </c:extLst>
          </c:dPt>
          <c:dLbls>
            <c:dLbl>
              <c:idx val="0"/>
              <c:layout>
                <c:manualLayout>
                  <c:x val="-2.7872426280826569E-2"/>
                  <c:y val="-0.259740922595275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8A4-4EA0-8708-85AE6A58B70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37651.5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A4-4EA0-8708-85AE6A58B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F2D-4025-80F6-DADE6159FB5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2303414711445838E-2"/>
                  <c:y val="-7.958242704413948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2D-4025-80F6-DADE6159FB5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999052469446431E-2"/>
                  <c:y val="9.6869713033368221E-2"/>
                </c:manualLayout>
              </c:layout>
              <c:tx>
                <c:rich>
                  <a:bodyPr/>
                  <a:lstStyle/>
                  <a:p>
                    <a:fld id="{02AA50CA-E8C4-403E-A917-E7ACA92CD392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    </a:t>
                    </a:r>
                    <a:fld id="{8D2C8FCC-213A-4EB7-9030-2F5E1DB2E897}" type="VALUE">
                      <a:rPr lang="ru-RU" baseline="0" smtClean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F2D-4025-80F6-DADE6159FB51}"/>
                </c:ext>
                <c:ext xmlns:c15="http://schemas.microsoft.com/office/drawing/2012/chart" uri="{CE6537A1-D6FC-4f65-9D91-7224C49458BB}">
                  <c15:layout>
                    <c:manualLayout>
                      <c:w val="0.14128754020557088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1039962414776163E-2"/>
                  <c:y val="0.12811952425807788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2D-4025-80F6-DADE6159FB5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5214173737324924E-2"/>
                  <c:y val="-9.180620600528938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F2D-4025-80F6-DADE6159FB5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2018 (факт)</c:v>
                </c:pt>
                <c:pt idx="1">
                  <c:v>2019 (факт)</c:v>
                </c:pt>
                <c:pt idx="2">
                  <c:v>2020 (факт)</c:v>
                </c:pt>
                <c:pt idx="3">
                  <c:v>2021 (факт)</c:v>
                </c:pt>
                <c:pt idx="4">
                  <c:v>2022 (факт)</c:v>
                </c:pt>
                <c:pt idx="5">
                  <c:v>2023 (факт)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 formatCode="General">
                  <c:v>1461535.6</c:v>
                </c:pt>
                <c:pt idx="1">
                  <c:v>1633545.6</c:v>
                </c:pt>
                <c:pt idx="2">
                  <c:v>1804735.2</c:v>
                </c:pt>
                <c:pt idx="3">
                  <c:v>2185454.7000000002</c:v>
                </c:pt>
                <c:pt idx="4">
                  <c:v>2113591.5</c:v>
                </c:pt>
                <c:pt idx="5">
                  <c:v>2274104.7000000002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2F2D-4025-80F6-DADE6159FB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B0F0"/>
              </a:solidFill>
              <a:ln w="12700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3099272994519517"/>
                  <c:y val="-0.13011419948604794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F2D-4025-80F6-DADE6159FB5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9515834657544845E-2"/>
                  <c:y val="8.981153077731925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F2D-4025-80F6-DADE6159FB5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0126273897670893"/>
                  <c:y val="-0.10965609269984306"/>
                </c:manualLayout>
              </c:layout>
              <c:tx>
                <c:rich>
                  <a:bodyPr/>
                  <a:lstStyle/>
                  <a:p>
                    <a:fld id="{C06F3D29-3179-4235-8178-7976FD7CBB2C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       </a:t>
                    </a:r>
                    <a:fld id="{FEA997F4-B06D-43F6-A211-98CF6F849302}" type="VALUE">
                      <a:rPr lang="ru-RU" baseline="0" smtClean="0"/>
                      <a:pPr/>
                      <a:t>[ЗНАЧЕНИЕ]</a:t>
                    </a:fld>
                    <a:endParaRPr lang="ru-RU" baseline="0" dirty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F2D-4025-80F6-DADE6159FB51}"/>
                </c:ext>
                <c:ext xmlns:c15="http://schemas.microsoft.com/office/drawing/2012/chart" uri="{CE6537A1-D6FC-4f65-9D91-7224C49458BB}">
                  <c15:layout>
                    <c:manualLayout>
                      <c:w val="0.13952433873264652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1382753317460718E-2"/>
                  <c:y val="6.7512084638987141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147-46B1-871D-4C9B14E2736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2018 (факт)</c:v>
                </c:pt>
                <c:pt idx="1">
                  <c:v>2019 (факт)</c:v>
                </c:pt>
                <c:pt idx="2">
                  <c:v>2020 (факт)</c:v>
                </c:pt>
                <c:pt idx="3">
                  <c:v>2021 (факт)</c:v>
                </c:pt>
                <c:pt idx="4">
                  <c:v>2022 (факт)</c:v>
                </c:pt>
                <c:pt idx="5">
                  <c:v>2023 (факт)</c:v>
                </c:pt>
              </c:strCache>
            </c:strRef>
          </c:cat>
          <c:val>
            <c:numRef>
              <c:f>Лист1!$C$2:$C$7</c:f>
              <c:numCache>
                <c:formatCode>0.0</c:formatCode>
                <c:ptCount val="6"/>
                <c:pt idx="0" formatCode="General">
                  <c:v>1447357.3</c:v>
                </c:pt>
                <c:pt idx="1">
                  <c:v>1604469.7</c:v>
                </c:pt>
                <c:pt idx="2">
                  <c:v>1816309.8</c:v>
                </c:pt>
                <c:pt idx="3">
                  <c:v>2245551</c:v>
                </c:pt>
                <c:pt idx="4">
                  <c:v>2043377</c:v>
                </c:pt>
                <c:pt idx="5">
                  <c:v>2346937.6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2F2D-4025-80F6-DADE6159FB5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6058200"/>
        <c:axId val="306051928"/>
      </c:lineChart>
      <c:catAx>
        <c:axId val="306058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51928"/>
        <c:crosses val="autoZero"/>
        <c:auto val="1"/>
        <c:lblAlgn val="ctr"/>
        <c:lblOffset val="100"/>
        <c:noMultiLvlLbl val="0"/>
      </c:catAx>
      <c:valAx>
        <c:axId val="306051928"/>
        <c:scaling>
          <c:orientation val="minMax"/>
          <c:min val="1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06058200"/>
        <c:crosses val="autoZero"/>
        <c:crossBetween val="midCat"/>
        <c:majorUnit val="2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50800" cap="rnd">
              <a:solidFill>
                <a:srgbClr val="00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FF"/>
              </a:solidFill>
              <a:ln w="88900">
                <a:solidFill>
                  <a:srgbClr val="0099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3932625884127562E-2"/>
                  <c:y val="9.4312336419918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EBF-4E0B-AA75-BE7260F8B79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EBF-4E0B-AA75-BE7260F8B79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181209061068785"/>
                  <c:y val="-0.128170669776743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EBF-4E0B-AA75-BE7260F8B79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3519771626083713"/>
                  <c:y val="-7.978700911880321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EBF-4E0B-AA75-BE7260F8B79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7773279963678766E-2"/>
                  <c:y val="1.0356967529844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66-469E-85EA-9823D142528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2018 (факт)</c:v>
                </c:pt>
                <c:pt idx="1">
                  <c:v>2019 (факт)</c:v>
                </c:pt>
                <c:pt idx="2">
                  <c:v>2020 (факт)</c:v>
                </c:pt>
                <c:pt idx="3">
                  <c:v>2021 (факт)</c:v>
                </c:pt>
                <c:pt idx="4">
                  <c:v>2022 (факт)</c:v>
                </c:pt>
                <c:pt idx="5">
                  <c:v>2023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-14178.3</c:v>
                </c:pt>
                <c:pt idx="1">
                  <c:v>29075.9</c:v>
                </c:pt>
                <c:pt idx="2" formatCode="#,##0.00">
                  <c:v>11574.6</c:v>
                </c:pt>
                <c:pt idx="3">
                  <c:v>60096.3</c:v>
                </c:pt>
                <c:pt idx="4">
                  <c:v>-70214.5</c:v>
                </c:pt>
                <c:pt idx="5">
                  <c:v>72832.899999999994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3EBF-4E0B-AA75-BE7260F8B79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6057808"/>
        <c:axId val="306048008"/>
      </c:lineChart>
      <c:catAx>
        <c:axId val="306057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48008"/>
        <c:crosses val="autoZero"/>
        <c:auto val="1"/>
        <c:lblAlgn val="ctr"/>
        <c:lblOffset val="100"/>
        <c:noMultiLvlLbl val="0"/>
      </c:catAx>
      <c:valAx>
        <c:axId val="30604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578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тыс. руб.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D1-4171-8B77-BD255FCDCDE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D1-4171-8B77-BD255FCDCDE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D1-4171-8B77-BD255FCDCD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Безвозмездные поступления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793811.3</c:v>
                </c:pt>
                <c:pt idx="1">
                  <c:v>1502425.9</c:v>
                </c:pt>
                <c:pt idx="2">
                  <c:v>50700.4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ED1-4171-8B77-BD255FCDCDE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615871</c:v>
                </c:pt>
                <c:pt idx="1">
                  <c:v>41452.800000000003</c:v>
                </c:pt>
                <c:pt idx="2">
                  <c:v>58420</c:v>
                </c:pt>
                <c:pt idx="3">
                  <c:v>176</c:v>
                </c:pt>
                <c:pt idx="4">
                  <c:v>427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82-4D9E-B920-E6E46C7A9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658515</c:v>
                </c:pt>
                <c:pt idx="1">
                  <c:v>42525.8</c:v>
                </c:pt>
                <c:pt idx="2">
                  <c:v>57606</c:v>
                </c:pt>
                <c:pt idx="3">
                  <c:v>184.6</c:v>
                </c:pt>
                <c:pt idx="4">
                  <c:v>427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82-4D9E-B920-E6E46C7A9E2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48792"/>
        <c:axId val="306049968"/>
      </c:barChart>
      <c:catAx>
        <c:axId val="30604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49968"/>
        <c:crosses val="autoZero"/>
        <c:auto val="1"/>
        <c:lblAlgn val="ctr"/>
        <c:lblOffset val="100"/>
        <c:noMultiLvlLbl val="0"/>
      </c:catAx>
      <c:valAx>
        <c:axId val="306049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6048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053294753033511E-3"/>
          <c:y val="1.1111111111111112E-2"/>
          <c:w val="0.96807068788583162"/>
          <c:h val="0.78503608923884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5036</c:v>
                </c:pt>
                <c:pt idx="1">
                  <c:v>13688</c:v>
                </c:pt>
                <c:pt idx="2">
                  <c:v>11373</c:v>
                </c:pt>
                <c:pt idx="3" formatCode="#,##0.00">
                  <c:v>9116.5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23-42AE-9E14-9F57DFC781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3727.9</c:v>
                </c:pt>
                <c:pt idx="1">
                  <c:v>12076.8</c:v>
                </c:pt>
                <c:pt idx="2">
                  <c:v>9451.4</c:v>
                </c:pt>
                <c:pt idx="3">
                  <c:v>9297.1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23-42AE-9E14-9F57DFC781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58984"/>
        <c:axId val="306050752"/>
      </c:barChart>
      <c:catAx>
        <c:axId val="306058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50752"/>
        <c:crosses val="autoZero"/>
        <c:auto val="1"/>
        <c:lblAlgn val="ctr"/>
        <c:lblOffset val="100"/>
        <c:noMultiLvlLbl val="0"/>
      </c:catAx>
      <c:valAx>
        <c:axId val="30605075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06058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29121.5</c:v>
                </c:pt>
                <c:pt idx="1">
                  <c:v>1210</c:v>
                </c:pt>
                <c:pt idx="2">
                  <c:v>11936.1</c:v>
                </c:pt>
                <c:pt idx="3">
                  <c:v>6719.6</c:v>
                </c:pt>
                <c:pt idx="4">
                  <c:v>1248.4000000000001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9A-44F5-8409-3B6EF56A90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28543.3</c:v>
                </c:pt>
                <c:pt idx="1">
                  <c:v>1246.8</c:v>
                </c:pt>
                <c:pt idx="2" formatCode="General">
                  <c:v>11983.7</c:v>
                </c:pt>
                <c:pt idx="3" formatCode="General">
                  <c:v>6935.4</c:v>
                </c:pt>
                <c:pt idx="4" formatCode="General">
                  <c:v>1844.9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9A-44F5-8409-3B6EF56A90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06049184"/>
        <c:axId val="306047616"/>
      </c:barChart>
      <c:catAx>
        <c:axId val="30604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47616"/>
        <c:crosses val="autoZero"/>
        <c:auto val="1"/>
        <c:lblAlgn val="ctr"/>
        <c:lblOffset val="100"/>
        <c:noMultiLvlLbl val="0"/>
      </c:catAx>
      <c:valAx>
        <c:axId val="306047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604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828972735452982"/>
                  <c:y val="5.4927968672892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40-4D89-AB3D-1B95D79B39F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389290000611687"/>
                  <c:y val="-8.23919530093390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40-4D89-AB3D-1B95D79B39F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Трансферты</c:v>
                </c:pt>
                <c:pt idx="4">
                  <c:v>Возврат остатков субсидий, субвенций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842676.7</c:v>
                </c:pt>
                <c:pt idx="1">
                  <c:v>402437.4</c:v>
                </c:pt>
                <c:pt idx="2">
                  <c:v>208336.3</c:v>
                </c:pt>
                <c:pt idx="3">
                  <c:v>63950.2</c:v>
                </c:pt>
                <c:pt idx="4">
                  <c:v>-17568.099999999999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40-4D89-AB3D-1B95D79B39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2171841510393648"/>
                  <c:y val="1.2587514075501176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840662,3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E40-4D89-AB3D-1B95D79B39F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5.4927968672891696E-3"/>
                </c:manualLayout>
              </c:layout>
              <c:tx>
                <c:rich>
                  <a:bodyPr/>
                  <a:lstStyle/>
                  <a:p>
                    <a:endParaRPr lang="en-US" dirty="0"/>
                  </a:p>
                  <a:p>
                    <a:r>
                      <a:rPr lang="en-US" dirty="0"/>
                      <a:t>208336,3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40-4D89-AB3D-1B95D79B39F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2724135676303894"/>
                  <c:y val="-2.1971187469156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E40-4D89-AB3D-1B95D79B39F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Трансферты</c:v>
                </c:pt>
                <c:pt idx="4">
                  <c:v>Возврат остатков субсидий, субвенций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840662.3</c:v>
                </c:pt>
                <c:pt idx="1">
                  <c:v>402437.4</c:v>
                </c:pt>
                <c:pt idx="2">
                  <c:v>208336.3</c:v>
                </c:pt>
                <c:pt idx="3">
                  <c:v>63950.2</c:v>
                </c:pt>
                <c:pt idx="4">
                  <c:v>-17579.3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40-4D89-AB3D-1B95D79B39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03768120"/>
        <c:axId val="303771648"/>
      </c:barChart>
      <c:catAx>
        <c:axId val="3037681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3771648"/>
        <c:crosses val="autoZero"/>
        <c:auto val="1"/>
        <c:lblAlgn val="ctr"/>
        <c:lblOffset val="100"/>
        <c:noMultiLvlLbl val="0"/>
      </c:catAx>
      <c:valAx>
        <c:axId val="3037716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30376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06T09:11:05.081" idx="1">
    <p:pos x="5631" y="2433"/>
    <p:text>https://ksk66.ru/2023/05/29/профилактический-квест-вич-атака/</p:text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6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6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6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CBD4B1D-4271-455B-AA2D-EDD44A3EA9C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E324F4D-4D09-4444-B7DF-6C88CEDB4EDB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4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30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37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88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7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EDF2068-F555-406A-A0EE-6918BA53BE02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711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564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8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3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6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1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Line 10"/>
          <p:cNvSpPr/>
          <p:nvPr/>
        </p:nvSpPr>
        <p:spPr>
          <a:xfrm flipV="1">
            <a:off x="4562280" y="1576080"/>
            <a:ext cx="9720" cy="4818240"/>
          </a:xfrm>
          <a:prstGeom prst="line">
            <a:avLst/>
          </a:prstGeom>
          <a:ln w="9360">
            <a:solidFill>
              <a:schemeClr val="tx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PlaceHolder 1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4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65" name="PlaceHolder 1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0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1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1"/>
          <p:cNvSpPr/>
          <p:nvPr/>
        </p:nvSpPr>
        <p:spPr>
          <a:xfrm>
            <a:off x="8991720" y="324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2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3"/>
          <p:cNvSpPr/>
          <p:nvPr/>
        </p:nvSpPr>
        <p:spPr>
          <a:xfrm>
            <a:off x="0" y="0"/>
            <a:ext cx="9142560" cy="25131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15"/>
          <p:cNvSpPr/>
          <p:nvPr/>
        </p:nvSpPr>
        <p:spPr>
          <a:xfrm>
            <a:off x="155520" y="2419200"/>
            <a:ext cx="8832600" cy="0"/>
          </a:xfrm>
          <a:prstGeom prst="line">
            <a:avLst/>
          </a:prstGeom>
          <a:ln w="1152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6"/>
          <p:cNvSpPr/>
          <p:nvPr/>
        </p:nvSpPr>
        <p:spPr>
          <a:xfrm>
            <a:off x="152280" y="15228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7"/>
          <p:cNvSpPr/>
          <p:nvPr/>
        </p:nvSpPr>
        <p:spPr>
          <a:xfrm>
            <a:off x="4267080" y="211464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18"/>
          <p:cNvSpPr/>
          <p:nvPr/>
        </p:nvSpPr>
        <p:spPr>
          <a:xfrm>
            <a:off x="4362480" y="220968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1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0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go-kruf.midural.ru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7360" y="4055242"/>
            <a:ext cx="8502840" cy="248238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Отчет об исполнении бюджета</a:t>
            </a:r>
            <a:endParaRPr lang="en-US" sz="30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</a:t>
            </a:r>
            <a:r>
              <a:rPr lang="ru-RU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ородского</a:t>
            </a:r>
            <a:r>
              <a:rPr lang="en-US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округа Красноуфимск </a:t>
            </a:r>
            <a:endParaRPr lang="ru-RU" sz="3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за 202</a:t>
            </a:r>
            <a:r>
              <a:rPr lang="en-US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ru-RU" sz="3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год</a:t>
            </a:r>
            <a:endParaRPr lang="ru-RU" sz="4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1028068" y="174476"/>
            <a:ext cx="7954384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Финансовое управление администрации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городского округа Красноуфимск 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CE2B6237-7CC7-47CA-BED5-3F26E8D52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4" y="1543426"/>
            <a:ext cx="3712616" cy="251181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 descr="https://ksk66.ru/wp-content/uploads/2023/12/1667382996910-1.jpg">
            <a:extLst>
              <a:ext uri="{FF2B5EF4-FFF2-40B4-BE49-F238E27FC236}">
                <a16:creationId xmlns:a16="http://schemas.microsoft.com/office/drawing/2014/main" xmlns="" id="{36858B5F-7322-4329-9F81-F848BE62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662" y="1422447"/>
            <a:ext cx="3364635" cy="2525669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20932" y="160932"/>
            <a:ext cx="79615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Сведения об исполнении бюджета ГО Красноуфимск за 2023 год в сравнении с другими муниципальными образованиями, в млн. руб.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69763676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3687B625-63C4-4E78-84A9-A2C5716F8B1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20932" y="160932"/>
            <a:ext cx="79615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Динамика расходов бюджета ГО Красноуфимск в расчете на одного жителя, в рублях</a:t>
            </a: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3687B625-63C4-4E78-84A9-A2C5716F8B1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1EF1F542-5C74-4495-B024-FC9F335C0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123923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3034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71720" y="214200"/>
            <a:ext cx="7573719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доходов и расходов городского бюджета за 201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8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– 202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3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годы, 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58748688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7" descr="1410339261_allday_10.jpg">
            <a:extLst>
              <a:ext uri="{FF2B5EF4-FFF2-40B4-BE49-F238E27FC236}">
                <a16:creationId xmlns:a16="http://schemas.microsoft.com/office/drawing/2014/main" xmlns="" id="{16E9DD9F-75D5-40E8-B62A-7155EB0F8AC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9334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71720" y="214200"/>
            <a:ext cx="7725167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дефицита (профицита) городского бюджета за 201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8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– 202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3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годы 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6910636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A8E8F92C-D8CC-4CFD-ADD5-9FB6175C14D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243080" y="283063"/>
            <a:ext cx="772820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Доходы бюджета в 202</a:t>
            </a:r>
            <a:r>
              <a:rPr lang="en-US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2</a:t>
            </a: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-202</a:t>
            </a:r>
            <a:r>
              <a:rPr lang="en-US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3</a:t>
            </a: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г.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686784" y="4469337"/>
            <a:ext cx="2311009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en-US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+303 560,6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605840" y="2049196"/>
            <a:ext cx="2947388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en-US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043 377,0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5029201" y="2000160"/>
            <a:ext cx="3256200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en-US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346 937,6 </a:t>
            </a: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4025640" y="5335832"/>
            <a:ext cx="1290960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en-US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14,9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%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4050567" y="4930920"/>
            <a:ext cx="1498680" cy="4986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22" name="Picture 2" descr="С финансами не расставайтесь: только 7% планируют бюджет больше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2" y="3875973"/>
            <a:ext cx="3454768" cy="194234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Тульская городская Дума утвердила бюджет на 2019 и плановый период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48" y="3873406"/>
            <a:ext cx="2917371" cy="194491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7" descr="1410339261_allday_10.jpg">
            <a:extLst>
              <a:ext uri="{FF2B5EF4-FFF2-40B4-BE49-F238E27FC236}">
                <a16:creationId xmlns:a16="http://schemas.microsoft.com/office/drawing/2014/main" xmlns="" id="{DE7EE472-3AFD-4744-A922-FA29239C692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071720" y="214200"/>
            <a:ext cx="762012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Структура доходов  бюджета ГО Красноуфимск за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202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3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год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7444440" y="1714680"/>
            <a:ext cx="143856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Georgia"/>
                <a:ea typeface="Raavi"/>
              </a:rPr>
              <a:t>В тыс.руб.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81286252"/>
              </p:ext>
            </p:extLst>
          </p:nvPr>
        </p:nvGraphicFramePr>
        <p:xfrm>
          <a:off x="285840" y="1397000"/>
          <a:ext cx="8597160" cy="494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051DA0AB-744E-46C2-BC6F-FAD9578F41A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42506410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0" name="CustomShape 1"/>
          <p:cNvSpPr/>
          <p:nvPr/>
        </p:nvSpPr>
        <p:spPr>
          <a:xfrm>
            <a:off x="1071720" y="309792"/>
            <a:ext cx="7499425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доходов муниципального образования ГО Красноуфимск в 202</a:t>
            </a:r>
            <a:r>
              <a:rPr lang="en-US" sz="2000" b="1" spc="-1" dirty="0">
                <a:solidFill>
                  <a:srgbClr val="000000"/>
                </a:solidFill>
                <a:latin typeface="Georgia"/>
                <a:ea typeface="DejaVu Sans"/>
              </a:rPr>
              <a:t>3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819743" y="1641544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6,9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515150" y="456684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02,6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185248" y="44152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98,6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862320" y="4568165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05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5" name="CustomShape 6"/>
          <p:cNvSpPr/>
          <p:nvPr/>
        </p:nvSpPr>
        <p:spPr>
          <a:xfrm>
            <a:off x="7606080" y="46857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xmlns="" id="{A0F3BA81-0E2E-4B10-9533-4E7EFE515C6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93330221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6" name="CustomShape 1"/>
          <p:cNvSpPr/>
          <p:nvPr/>
        </p:nvSpPr>
        <p:spPr>
          <a:xfrm>
            <a:off x="1071720" y="368088"/>
            <a:ext cx="7850051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доходов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муниципального образования ГО Красноуфимск в 202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3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1071720" y="3645371"/>
            <a:ext cx="1046629" cy="469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74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208992" y="169984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88,2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5280831" y="2093777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83,1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7352670" y="2634857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102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xmlns="" id="{9BDA4809-515A-4E44-881F-B290130C623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04562584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2" name="CustomShape 1"/>
          <p:cNvSpPr/>
          <p:nvPr/>
        </p:nvSpPr>
        <p:spPr>
          <a:xfrm>
            <a:off x="1071720" y="355624"/>
            <a:ext cx="78792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Исполнение неналоговых доходов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Красноуфимск в 202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3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г.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512738" y="279888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147,8%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5909467" y="366900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103,2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4271361" y="323624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100,4%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2597898" y="4463311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r>
              <a:rPr lang="ru-RU" sz="1600" b="1" spc="-1" dirty="0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7" name="CustomShape 6"/>
          <p:cNvSpPr/>
          <p:nvPr/>
        </p:nvSpPr>
        <p:spPr>
          <a:xfrm>
            <a:off x="824866" y="147828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98%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10" name="Рисунок 7" descr="1410339261_allday_10.jpg">
            <a:extLst>
              <a:ext uri="{FF2B5EF4-FFF2-40B4-BE49-F238E27FC236}">
                <a16:creationId xmlns:a16="http://schemas.microsoft.com/office/drawing/2014/main" xmlns="" id="{35852D38-75E5-4A4E-8EAE-B31B90B9FA2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069233" y="314784"/>
            <a:ext cx="7871567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безвозмездных поступлений за 2023 год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7786000" y="2531850"/>
            <a:ext cx="63008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7745554" y="4998930"/>
            <a:ext cx="764481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100,1%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7763622" y="3349410"/>
            <a:ext cx="63008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7790310" y="4166970"/>
            <a:ext cx="63008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7741244" y="169989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99,8%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91591462"/>
              </p:ext>
            </p:extLst>
          </p:nvPr>
        </p:nvGraphicFramePr>
        <p:xfrm>
          <a:off x="200416" y="1397000"/>
          <a:ext cx="7585584" cy="46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7" descr="1410339261_allday_10.jpg">
            <a:extLst>
              <a:ext uri="{FF2B5EF4-FFF2-40B4-BE49-F238E27FC236}">
                <a16:creationId xmlns:a16="http://schemas.microsoft.com/office/drawing/2014/main" xmlns="" id="{B9B00F72-7134-4835-BF72-E0185419620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88824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838080" y="428760"/>
            <a:ext cx="8304480" cy="1766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Уважаемые жители городского округа Красноуфимск!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0880" y="1676520"/>
            <a:ext cx="8380440" cy="64487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Представляем вам 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 для граждан форме </a:t>
            </a:r>
            <a:r>
              <a:rPr lang="ru-RU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Отчет о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исполнении бюджета городского округа Красноуфимск за  2023 год»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инфин Ингушетии просит жителей республики принять участие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2" y="2682155"/>
            <a:ext cx="6948457" cy="347422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3A7CB16C-24E5-4E31-9E21-E122CA3BF9A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071720" y="263318"/>
            <a:ext cx="2544392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Доходы бюджета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768600" y="1557360"/>
            <a:ext cx="7657920" cy="1004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2023 году в бюджет городского округа Красноуфимск уплачено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отдельных налогов в расчете на одного жителя: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324000" y="259560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17,4</a:t>
            </a:r>
            <a:r>
              <a:rPr lang="en-US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 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тыс. рублей</a:t>
            </a:r>
          </a:p>
        </p:txBody>
      </p:sp>
      <p:sp>
        <p:nvSpPr>
          <p:cNvPr id="359" name="CustomShape 4"/>
          <p:cNvSpPr/>
          <p:nvPr/>
        </p:nvSpPr>
        <p:spPr>
          <a:xfrm>
            <a:off x="324000" y="349163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1,6 тыс. рублей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07800" y="4378902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0,3 тыс. рублей</a:t>
            </a:r>
          </a:p>
        </p:txBody>
      </p:sp>
      <p:sp>
        <p:nvSpPr>
          <p:cNvPr id="361" name="CustomShape 6"/>
          <p:cNvSpPr/>
          <p:nvPr/>
        </p:nvSpPr>
        <p:spPr>
          <a:xfrm>
            <a:off x="307800" y="524988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0,</a:t>
            </a:r>
            <a:r>
              <a:rPr lang="en-US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3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 тыс. рублей</a:t>
            </a:r>
          </a:p>
        </p:txBody>
      </p:sp>
      <p:sp>
        <p:nvSpPr>
          <p:cNvPr id="362" name="CustomShape 7"/>
          <p:cNvSpPr/>
          <p:nvPr/>
        </p:nvSpPr>
        <p:spPr>
          <a:xfrm>
            <a:off x="2413080" y="2700540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 на доходы физических лиц</a:t>
            </a:r>
          </a:p>
        </p:txBody>
      </p:sp>
      <p:sp>
        <p:nvSpPr>
          <p:cNvPr id="363" name="CustomShape 8"/>
          <p:cNvSpPr/>
          <p:nvPr/>
        </p:nvSpPr>
        <p:spPr>
          <a:xfrm>
            <a:off x="2382840" y="3310442"/>
            <a:ext cx="5615280" cy="943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ru-RU" sz="14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налогов, взимаемых в связи с применением специальных налоговых режимов (упрощенная система налогообложения, патентная система налогообложения, единый налог на вмененный доход)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4" name="CustomShape 9"/>
          <p:cNvSpPr/>
          <p:nvPr/>
        </p:nvSpPr>
        <p:spPr>
          <a:xfrm>
            <a:off x="2413080" y="4520022"/>
            <a:ext cx="5615280" cy="4320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>
                <a:solidFill>
                  <a:srgbClr val="262626"/>
                </a:solidFill>
                <a:latin typeface="Times New Roman"/>
                <a:ea typeface="DejaVu Sans"/>
              </a:rPr>
              <a:t>земельного налога</a:t>
            </a:r>
          </a:p>
        </p:txBody>
      </p:sp>
      <p:sp>
        <p:nvSpPr>
          <p:cNvPr id="365" name="CustomShape 10"/>
          <p:cNvSpPr/>
          <p:nvPr/>
        </p:nvSpPr>
        <p:spPr>
          <a:xfrm>
            <a:off x="2379600" y="5380274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на имущество физических лиц</a:t>
            </a:r>
          </a:p>
        </p:txBody>
      </p:sp>
      <p:pic>
        <p:nvPicPr>
          <p:cNvPr id="13" name="Рисунок 7" descr="1410339261_allday_10.jpg">
            <a:extLst>
              <a:ext uri="{FF2B5EF4-FFF2-40B4-BE49-F238E27FC236}">
                <a16:creationId xmlns:a16="http://schemas.microsoft.com/office/drawing/2014/main" xmlns="" id="{5D165E5A-2658-485B-B65D-3B455623440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2736000" y="3075840"/>
            <a:ext cx="3656160" cy="82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РАСХОДЫ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1020932" y="194766"/>
            <a:ext cx="7961520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eelawadee UI Semilight" panose="020B0402040204020203" pitchFamily="34" charset="-34"/>
              </a:rPr>
              <a:t>Бюджет города в 2023 году сохранил  социальную направленность. </a:t>
            </a: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eelawadee UI Semilight" panose="020B0402040204020203" pitchFamily="34" charset="-34"/>
              </a:rPr>
              <a:t>Расходы на  образование, культуру, социальную политику, физическую культуру и спорт составляют  1 760 683,3 тыс. руб. или  77,4 %  к общей сумме расходов бюджета.       </a:t>
            </a:r>
            <a:endParaRPr lang="ru-RU" sz="1600" b="0" strike="noStrike" spc="-1" dirty="0">
              <a:latin typeface="Liberation Serif" panose="02020603050405020304" pitchFamily="18" charset="0"/>
              <a:ea typeface="Liberation Serif" panose="02020603050405020304" pitchFamily="18" charset="0"/>
              <a:cs typeface="Leelawadee UI Semilight" panose="020B0402040204020203" pitchFamily="34" charset="-34"/>
            </a:endParaRPr>
          </a:p>
        </p:txBody>
      </p:sp>
      <p:graphicFrame>
        <p:nvGraphicFramePr>
          <p:cNvPr id="370" name="Диаграмма 371"/>
          <p:cNvGraphicFramePr/>
          <p:nvPr/>
        </p:nvGraphicFramePr>
        <p:xfrm>
          <a:off x="216360" y="3384000"/>
          <a:ext cx="8710920" cy="29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66498528"/>
              </p:ext>
            </p:extLst>
          </p:nvPr>
        </p:nvGraphicFramePr>
        <p:xfrm>
          <a:off x="358140" y="2217420"/>
          <a:ext cx="8519160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7" descr="1410339261_allday_10.jpg">
            <a:extLst>
              <a:ext uri="{FF2B5EF4-FFF2-40B4-BE49-F238E27FC236}">
                <a16:creationId xmlns:a16="http://schemas.microsoft.com/office/drawing/2014/main" xmlns="" id="{A6655CA4-AA1D-4134-9673-3C8B1DB1936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B8551159-CCC3-451E-BDDB-0DFC42D8B9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935490"/>
              </p:ext>
            </p:extLst>
          </p:nvPr>
        </p:nvGraphicFramePr>
        <p:xfrm>
          <a:off x="152669" y="1278383"/>
          <a:ext cx="8829783" cy="5141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71" name="CustomShape 1"/>
          <p:cNvSpPr/>
          <p:nvPr/>
        </p:nvSpPr>
        <p:spPr>
          <a:xfrm>
            <a:off x="7575480" y="928800"/>
            <a:ext cx="6998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Georgia"/>
                <a:ea typeface="DejaVu Sans"/>
              </a:rPr>
              <a:t>64,9 %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311378" y="438207"/>
            <a:ext cx="7434269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Структура расходов бюджета ГО 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      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за 2023 год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7925400" y="1576221"/>
            <a:ext cx="860078" cy="496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58,3%</a:t>
            </a:r>
          </a:p>
          <a:p>
            <a:pPr>
              <a:lnSpc>
                <a:spcPct val="100000"/>
              </a:lnSpc>
            </a:pPr>
            <a:endParaRPr lang="ru-RU" sz="1500" b="1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9,7%</a:t>
            </a:r>
          </a:p>
          <a:p>
            <a:pPr>
              <a:lnSpc>
                <a:spcPct val="100000"/>
              </a:lnSpc>
            </a:pPr>
            <a:endParaRPr lang="ru-RU" sz="1500" b="1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7,5%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7,1%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6,7%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5,3%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4,7%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0,</a:t>
            </a:r>
            <a:r>
              <a:rPr lang="en-US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0,1%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0,</a:t>
            </a:r>
            <a:r>
              <a:rPr lang="en-US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ru-RU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en-US" sz="1500" b="1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endParaRPr lang="en-US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500" b="1" spc="-1" dirty="0">
                <a:solidFill>
                  <a:srgbClr val="000000"/>
                </a:solidFill>
                <a:latin typeface="Times New Roman"/>
                <a:ea typeface="DejaVu Sans"/>
              </a:rPr>
              <a:t>0,0%</a:t>
            </a:r>
            <a:endParaRPr lang="ru-RU" sz="1500" b="1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pic>
        <p:nvPicPr>
          <p:cNvPr id="7" name="Рисунок 7" descr="1410339261_allday_10.jpg">
            <a:extLst>
              <a:ext uri="{FF2B5EF4-FFF2-40B4-BE49-F238E27FC236}">
                <a16:creationId xmlns:a16="http://schemas.microsoft.com/office/drawing/2014/main" xmlns="" id="{066F1DC0-24E1-4406-B859-63AF6336400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67714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1"/>
          <p:cNvPicPr/>
          <p:nvPr/>
        </p:nvPicPr>
        <p:blipFill>
          <a:blip r:embed="rId2"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6" name="Table 1"/>
          <p:cNvGraphicFramePr/>
          <p:nvPr>
            <p:extLst>
              <p:ext uri="{D42A27DB-BD31-4B8C-83A1-F6EECF244321}">
                <p14:modId xmlns:p14="http://schemas.microsoft.com/office/powerpoint/2010/main" val="1221318505"/>
              </p:ext>
            </p:extLst>
          </p:nvPr>
        </p:nvGraphicFramePr>
        <p:xfrm>
          <a:off x="179280" y="1163520"/>
          <a:ext cx="8814407" cy="5523125"/>
        </p:xfrm>
        <a:graphic>
          <a:graphicData uri="http://schemas.openxmlformats.org/drawingml/2006/table">
            <a:tbl>
              <a:tblPr/>
              <a:tblGrid>
                <a:gridCol w="48794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3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1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8161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раздела расходов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год, тыс. руб.,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год, тыс. руб.,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531">
                <a:tc>
                  <a:txBody>
                    <a:bodyPr/>
                    <a:lstStyle/>
                    <a:p>
                      <a:pPr marL="343080" indent="-341640" algn="l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Всего расходы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2 113 591,5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2 274 104,7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Общегосударственные вопросы 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105 589,9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107 404,7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71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10 437,5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11 860,6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экономика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94 601,6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171 501,3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469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Жилищно-коммунальное хозяйство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204 861,8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220 763,5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Охрана окружающей среды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739,5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491,5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Образование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1" strike="noStrike" kern="1200" spc="-1" baseline="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348 161,9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1 325 128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Культура, кинематография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132 366,0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152 485,4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Социальная политика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143 726,9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162 030,9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Физическая культура и спорт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71 785,9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121 039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Средства массовой информации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1 287,6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1 368,6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433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Обслуживание  муниципального долга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32,9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31,2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77" name="CustomShape 2"/>
          <p:cNvSpPr/>
          <p:nvPr/>
        </p:nvSpPr>
        <p:spPr>
          <a:xfrm>
            <a:off x="963720" y="160932"/>
            <a:ext cx="8029967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по разделам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190723" y="1588260"/>
            <a:ext cx="8784000" cy="178365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направления расходов: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органов местного самоуправления – 75 092,2 тыс. руб.</a:t>
            </a: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связанные с муниципальной собственностью (в т.ч. содержание и ремонт муниципального имущества, постановка на кадастровый учет, снос (демонтаж) аварийных зданий (сооружений)) – 4 590,9 тыс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963720" y="155805"/>
            <a:ext cx="7999560" cy="95265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Общегосударственные вопросы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факт 2023 год –</a:t>
            </a:r>
            <a:r>
              <a:rPr lang="en-US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107 404,7 тыс. руб. 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2022 год -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105 589,9 тыс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F45189EB-B459-4DAC-A49C-3A18568F2026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9FA005C-136E-46FD-8AE4-ABDAB72BE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79" y="3590817"/>
            <a:ext cx="8754801" cy="291826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171300" y="1412017"/>
            <a:ext cx="5261834" cy="501530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отдела Единая Диспетчерская Служба – 7 703,4 тыс.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АПК «Безопасный город на территории ГО Красноуфимск» – 308,7 тыс.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Мероприятия по пожарной безопасности –  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197,5 тыс.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правопорядка,  профилактическая работа и патриотическое воспитание молодежи – 464,9 тыс. руб.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и развитие муниципальной автоматизированной системы централизованного оповещения  – 606,9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85" name="CustomShape 2"/>
          <p:cNvSpPr/>
          <p:nvPr/>
        </p:nvSpPr>
        <p:spPr>
          <a:xfrm>
            <a:off x="980347" y="178688"/>
            <a:ext cx="7984373" cy="95265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ациональная безопасность и правоохранительная деятельность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факт 2023 год –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11 860,6 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 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(факт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10 437,5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B326B79D-DA9D-4530-884F-128BC8278C2A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5124" name="Picture 4" descr="https://ksk66.ru/wp-content/uploads/2023/12/LMxUH7asbm4.jpg">
            <a:extLst>
              <a:ext uri="{FF2B5EF4-FFF2-40B4-BE49-F238E27FC236}">
                <a16:creationId xmlns:a16="http://schemas.microsoft.com/office/drawing/2014/main" xmlns="" id="{6AD892D1-C3A3-41E9-8A49-7B48447B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66" y="3672647"/>
            <a:ext cx="3514307" cy="264491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s://ksk66.ru/wp-content/uploads/2023/12/49KHTzsECmI.jpg">
            <a:extLst>
              <a:ext uri="{FF2B5EF4-FFF2-40B4-BE49-F238E27FC236}">
                <a16:creationId xmlns:a16="http://schemas.microsoft.com/office/drawing/2014/main" xmlns="" id="{5145D8E8-95DE-4078-A837-B663E365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66" y="1454033"/>
            <a:ext cx="3514307" cy="197496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263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0" y="148428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0" y="3736800"/>
            <a:ext cx="4354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416458" y="1626529"/>
            <a:ext cx="4199085" cy="529230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Отлов и содержание животных без владельцев – 4 600,7 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Транспортное обслуживание населения – 1 361,3 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Поддержка садоводческих товариществ – 350,0 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Предоставление субсидий муниципальному фонду поддержки предпринимательства – 623,6 тыс. руб.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10" name="CustomShape 4"/>
          <p:cNvSpPr/>
          <p:nvPr/>
        </p:nvSpPr>
        <p:spPr>
          <a:xfrm>
            <a:off x="1071720" y="212448"/>
            <a:ext cx="795458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  <a:p>
            <a:pPr algn="ctr"/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год – 171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01,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(факт 2022 год - 94 601,5 тыс.  руб.) 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xmlns="" id="{D22C2306-EB86-4FBF-A62F-6D644BF919BD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172" name="Picture 4" descr="https://ksk66.ru/wp-content/uploads/2023/12/04ioJ5JQdnc.jpg">
            <a:extLst>
              <a:ext uri="{FF2B5EF4-FFF2-40B4-BE49-F238E27FC236}">
                <a16:creationId xmlns:a16="http://schemas.microsoft.com/office/drawing/2014/main" xmlns="" id="{3F2C837B-C8C3-42D3-80BB-32EEB015C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545" y="4134177"/>
            <a:ext cx="3321353" cy="2443732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170" name="Picture 2" descr="https://ksk66.ru/wp-content/uploads/2023/12/%D0%B3%D0%BE%D1%82.00_00_28_20.Still008-1.jpg">
            <a:extLst>
              <a:ext uri="{FF2B5EF4-FFF2-40B4-BE49-F238E27FC236}">
                <a16:creationId xmlns:a16="http://schemas.microsoft.com/office/drawing/2014/main" xmlns="" id="{7ECA5559-A055-4FCF-9F2D-51912A4D9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2" b="22825"/>
          <a:stretch/>
        </p:blipFill>
        <p:spPr bwMode="auto">
          <a:xfrm>
            <a:off x="4891982" y="1528670"/>
            <a:ext cx="3969038" cy="2392186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4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142704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252360" y="3791520"/>
            <a:ext cx="8639280" cy="63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1071720" y="212448"/>
            <a:ext cx="795458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  <a:p>
            <a:pPr algn="ctr"/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год – 171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01,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(факт 2022 год - 94 601,5 тыс.  руб.) 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274680" y="1477646"/>
            <a:ext cx="5316074" cy="409197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Дорожный фонд – факт 2023 г. – 163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701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 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- 91 270,2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1" u="sng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для повышения безопасности дорожного движения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7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800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Устройство тротуаров, ограждений и парковок в целях реализации программы «Дом – Школа – Дом» - 16 648,0 тыс.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и ремонт объектов дорожного хозяйства - 128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400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дворовых проездов МКД – 10 853,5 тыс. руб. </a:t>
            </a:r>
            <a:endParaRPr lang="ru-RU" sz="2000" b="1" u="sng" strike="noStrike" spc="-1" dirty="0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0ABAA6AB-7A23-47E5-B259-A1528754F66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4100" name="Picture 4" descr="https://ksk66.ru/wp-content/uploads/2023/06/DSC01578.jpg">
            <a:extLst>
              <a:ext uri="{FF2B5EF4-FFF2-40B4-BE49-F238E27FC236}">
                <a16:creationId xmlns:a16="http://schemas.microsoft.com/office/drawing/2014/main" xmlns="" id="{2AE59EE2-3AEC-445C-BD3A-616F2A0C4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6" y="1531397"/>
            <a:ext cx="3330534" cy="222035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1028" name="Picture 4" descr="https://sun9-47.userapi.com/impg/_g0R8XIawT-9Bt1OBWWdY9BBVROfWHzYz03JnQ/BraJtsO0Ssw.jpg?size=1500x1126&amp;quality=96&amp;sign=ecd8cc01d963715dd8bf44a4c2d3c975&amp;type=album">
            <a:extLst>
              <a:ext uri="{FF2B5EF4-FFF2-40B4-BE49-F238E27FC236}">
                <a16:creationId xmlns:a16="http://schemas.microsoft.com/office/drawing/2014/main" xmlns="" id="{4A17BDB2-58DA-4239-B53E-C66025C56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2"/>
          <a:stretch/>
        </p:blipFill>
        <p:spPr bwMode="auto">
          <a:xfrm>
            <a:off x="5538787" y="3339106"/>
            <a:ext cx="3330534" cy="323057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CustomShape 1"/>
          <p:cNvSpPr/>
          <p:nvPr/>
        </p:nvSpPr>
        <p:spPr>
          <a:xfrm>
            <a:off x="1071720" y="214200"/>
            <a:ext cx="778536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Жилищное хозяйство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факт 2023 год – 12 708,1 тыс. руб. 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- 15 770,0 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234839" y="1414530"/>
            <a:ext cx="5123545" cy="3184033"/>
          </a:xfrm>
          <a:prstGeom prst="rect">
            <a:avLst/>
          </a:prstGeom>
          <a:solidFill>
            <a:srgbClr val="C5D1D7">
              <a:alpha val="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4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жилищного фонда–  10</a:t>
            </a:r>
            <a:r>
              <a:rPr lang="en-US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258,1</a:t>
            </a:r>
            <a:r>
              <a:rPr lang="en-US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Взносы на капитальный ремонт многоквартирных домов –  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en-US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065</a:t>
            </a:r>
            <a:r>
              <a:rPr lang="en-US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,3 </a:t>
            </a: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муниципального жилья – 384</a:t>
            </a:r>
            <a:r>
              <a:rPr lang="en-US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sz="21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EFD7973C-28AF-4EB6-A716-9B7FEC0239E3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https://ksk66.ru/wp-content/uploads/2022/11/2022-11-16_17-08-19.jpg">
            <a:extLst>
              <a:ext uri="{FF2B5EF4-FFF2-40B4-BE49-F238E27FC236}">
                <a16:creationId xmlns:a16="http://schemas.microsoft.com/office/drawing/2014/main" xmlns="" id="{7E67DE76-C2D8-4493-A96F-5ECB9D44A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2"/>
          <a:stretch/>
        </p:blipFill>
        <p:spPr bwMode="auto">
          <a:xfrm>
            <a:off x="5287708" y="1562470"/>
            <a:ext cx="3569371" cy="40083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01680" y="228600"/>
            <a:ext cx="85330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01680" y="1527120"/>
            <a:ext cx="8502840" cy="457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Бюджет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расходов бюджета над его доходами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доходов бюджета над его расходами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21B9B3EF-8F27-454E-B7D4-4A597943FC0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071720" y="239190"/>
            <a:ext cx="78080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Коммунальное хозяйство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акт 2023 год 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104 917,7 тыс. руб. 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105 130,4 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172017" y="1358020"/>
            <a:ext cx="4791870" cy="6584964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2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емонт сетей водоснабжения и водоотведения    –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6 913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,3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концессионного соглашения в тепловом комплексе –  60 000,0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котельной МАОУ "</a:t>
            </a:r>
            <a:r>
              <a:rPr lang="ru-RU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Пудлинговская</a:t>
            </a:r>
            <a:r>
              <a:rPr lang="ru-RU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ОШ" в поселке Пудлинговый – 817,8 тыс. руб</a:t>
            </a:r>
            <a:r>
              <a:rPr lang="ru-RU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Установка станции очистки холодного водоснабжения </a:t>
            </a:r>
            <a:r>
              <a:rPr lang="ru-RU" strike="noStrike" spc="-1" dirty="0" err="1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мкрн</a:t>
            </a:r>
            <a:r>
              <a:rPr lang="ru-RU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«Химчистка» </a:t>
            </a:r>
            <a:r>
              <a:rPr lang="ru-RU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8 610 тыс</a:t>
            </a:r>
            <a:r>
              <a:rPr lang="ru-RU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Гос. полномочие Свердловской области по предоставлению гражданам меры соц. поддержки по частичному освобождению от платы за коммунальные услуги -23 916,4 тыс. руб.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trike="noStrike" spc="-1" dirty="0"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1600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trike="noStrike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395280" y="1557360"/>
            <a:ext cx="87472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C82F6B8E-1350-4E20-8801-550727C8892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8194" name="Picture 2" descr="https://ksk66.ru/wp-content/uploads/2023/11/DSC05435.jpg">
            <a:extLst>
              <a:ext uri="{FF2B5EF4-FFF2-40B4-BE49-F238E27FC236}">
                <a16:creationId xmlns:a16="http://schemas.microsoft.com/office/drawing/2014/main" xmlns="" id="{E464294E-6B1D-4124-8A6F-1B9CFDBC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21" y="1570024"/>
            <a:ext cx="3917039" cy="2611359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96" name="Picture 4" descr="https://ksk66.ru/wp-content/uploads/2023/11/DSC05422.jpg">
            <a:extLst>
              <a:ext uri="{FF2B5EF4-FFF2-40B4-BE49-F238E27FC236}">
                <a16:creationId xmlns:a16="http://schemas.microsoft.com/office/drawing/2014/main" xmlns="" id="{1C6E7BA0-15D2-45E2-9CE6-8A942CCB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941" y="1577406"/>
            <a:ext cx="3948820" cy="2632546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8" name="Picture 2" descr="https://ksk66.ru/wp-content/uploads/2023/05/WhatsApp-Image-2023-05-24-at-16.33.24.jpeg">
            <a:extLst>
              <a:ext uri="{FF2B5EF4-FFF2-40B4-BE49-F238E27FC236}">
                <a16:creationId xmlns:a16="http://schemas.microsoft.com/office/drawing/2014/main" xmlns="" id="{32A581AF-27D8-4F4F-8D12-8F02B09A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05" y="4462272"/>
            <a:ext cx="3751655" cy="187582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149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ksk66.ru/wp-content/uploads/2023/06/Fe8yJaEurSQ.jpg">
            <a:extLst>
              <a:ext uri="{FF2B5EF4-FFF2-40B4-BE49-F238E27FC236}">
                <a16:creationId xmlns:a16="http://schemas.microsoft.com/office/drawing/2014/main" xmlns="" id="{13AD52B4-ADC0-452E-97C9-CFCCDA891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01" y="1620892"/>
            <a:ext cx="3532660" cy="162833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04838" y="1229863"/>
            <a:ext cx="528156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 – 13 254,4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города – 3 919,3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скверов и площадей – 3 171,5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мест захоронения – 853,5 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МУП «Чистый город» на содержание  мест сбора ТКО – 2 559,3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</a:r>
            <a:r>
              <a:rPr lang="ru-RU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Мизерова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этап)»– 27 341,3 тыс. руб.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19" y="214200"/>
            <a:ext cx="7872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год – 75 905,6 тыс. руб. (факт 2022 год - 66 203,6 тыс. руб.)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3A880BA0-DB21-4294-A647-83C90FB81E6E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https://ksk66.ru/wp-content/uploads/2023/10/%D0%95%D0%B3%D0%BE%D1%82.00_00_17_16.Still005.jpg">
            <a:extLst>
              <a:ext uri="{FF2B5EF4-FFF2-40B4-BE49-F238E27FC236}">
                <a16:creationId xmlns:a16="http://schemas.microsoft.com/office/drawing/2014/main" xmlns="" id="{E197777C-EBB5-4F9C-BA5C-1DF28FFE5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2"/>
          <a:stretch/>
        </p:blipFill>
        <p:spPr bwMode="auto">
          <a:xfrm>
            <a:off x="5406501" y="3510225"/>
            <a:ext cx="3532660" cy="264406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903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319536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объектов несанкционированного размещения отходов –  176,0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и поддержание в надлежащем состоянии  источников нецентрализованного водоснабжения – 34</a:t>
            </a:r>
            <a:r>
              <a:rPr lang="en-US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массовых экологических акций по очистке территории</a:t>
            </a:r>
            <a:r>
              <a:rPr lang="en-US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en-US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борьбе с борщевиком Сосновского –    93</a:t>
            </a:r>
            <a:r>
              <a:rPr lang="en-US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8240" y="214200"/>
            <a:ext cx="7785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год – 491,5 тыс. руб. (факт 2022 год – 739,6 тыс. руб.)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951200E-C5D6-4228-BD96-A641E4B38009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10242" name="Picture 2" descr="https://ksk66.ru/wp-content/uploads/2023/06/0WYxR41G9i8.jpg">
            <a:extLst>
              <a:ext uri="{FF2B5EF4-FFF2-40B4-BE49-F238E27FC236}">
                <a16:creationId xmlns:a16="http://schemas.microsoft.com/office/drawing/2014/main" xmlns="" id="{391ECBBD-C9E8-4D94-857F-79735969E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21587" r="15631" b="18706"/>
          <a:stretch/>
        </p:blipFill>
        <p:spPr bwMode="auto">
          <a:xfrm>
            <a:off x="4405309" y="1480437"/>
            <a:ext cx="4533852" cy="278084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ksk66.ru/wp-content/uploads/2023/05/BRKnA03tkAw.jpg">
            <a:extLst>
              <a:ext uri="{FF2B5EF4-FFF2-40B4-BE49-F238E27FC236}">
                <a16:creationId xmlns:a16="http://schemas.microsoft.com/office/drawing/2014/main" xmlns="" id="{F08DD745-6F0E-49CF-A504-8323E9F14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1" r="25587"/>
          <a:stretch/>
        </p:blipFill>
        <p:spPr bwMode="auto">
          <a:xfrm flipH="1">
            <a:off x="4974976" y="3862954"/>
            <a:ext cx="3964185" cy="2780846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04839" y="209102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4941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49" y="1400535"/>
            <a:ext cx="423653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</a:t>
            </a:r>
          </a:p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г.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428 143,7 тыс. руб. (Факт 202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- 373 935,4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дошкольных организаций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414  026,4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развитие материально-технической базы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7 687,1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обеспечение деятельности службы ранней помощи —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образовательных учреждений медицинскими услугами и изделиями медицинского назначения – 4 766,8 тыс.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75656" y="214200"/>
            <a:ext cx="77593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год – 1 325 128 тыс. руб. (факт 202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1 348 161,9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5D281833-CC9E-4C40-8AAA-F93C13B6850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170" name="Picture 2" descr="https://ksk66.ru/wp-content/uploads/2023/05/6C54jqP8g99BH6e9XVww1684587828.jpg">
            <a:extLst>
              <a:ext uri="{FF2B5EF4-FFF2-40B4-BE49-F238E27FC236}">
                <a16:creationId xmlns:a16="http://schemas.microsoft.com/office/drawing/2014/main" xmlns="" id="{50AA3970-3C97-4811-BD7E-52FE93EDA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r="1"/>
          <a:stretch/>
        </p:blipFill>
        <p:spPr bwMode="auto">
          <a:xfrm>
            <a:off x="4535264" y="1656787"/>
            <a:ext cx="4399729" cy="435327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214200"/>
            <a:ext cx="800073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587379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49" y="1567092"/>
            <a:ext cx="5181096" cy="4785926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общеобразовательных организаций – 474 260,6 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развитие материально-технической базы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10 563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учащихся — 67 100,3 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 педагогическим работникам  –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902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центров «Точка роста» – 3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горячего питания обучающихся – 1 851,7 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«Уральская инженерная школа» – 4 500 тыс.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7018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г. – 588 613,8 тыс. руб. (факт 2022 г. – 733 171,8 тыс. руб.)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1E922301-7D35-4484-844B-74071B41E31A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60449" y="145944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146" name="Picture 2" descr="https://ksk66.ru/wp-content/uploads/2023/05/4Qo_vHEQn_I.jpg">
            <a:extLst>
              <a:ext uri="{FF2B5EF4-FFF2-40B4-BE49-F238E27FC236}">
                <a16:creationId xmlns:a16="http://schemas.microsoft.com/office/drawing/2014/main" xmlns="" id="{FEFF388F-A147-4936-8380-5621A715C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37" y="1447132"/>
            <a:ext cx="3476516" cy="521477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30696" y="206656"/>
            <a:ext cx="647128" cy="8357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8814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867" y="1409412"/>
            <a:ext cx="385283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предоставления дополнительного образования – 77 302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Персонифицированное финансирование дополнительного образования детей – 6 625,3 тыс. руб.</a:t>
            </a:r>
            <a:endParaRPr lang="en-US" sz="20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Создание, открытие и организация деятельности сети детских технопарков «</a:t>
            </a:r>
            <a:r>
              <a:rPr lang="ru-RU" sz="20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50 000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7378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год – 139 692 тыс. руб. (факт 2022 год – 95 067,6 тыс. руб.)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0DE42F4F-6BBB-4EB1-AB73-72B9EC17EE5A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146" name="Picture 2" descr="https://ksk66.ru/wp-content/uploads/2023/12/DSC06623.jpg">
            <a:extLst>
              <a:ext uri="{FF2B5EF4-FFF2-40B4-BE49-F238E27FC236}">
                <a16:creationId xmlns:a16="http://schemas.microsoft.com/office/drawing/2014/main" xmlns="" id="{C06B85E2-74E0-4ED2-8B78-551250302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25"/>
          <a:stretch/>
        </p:blipFill>
        <p:spPr bwMode="auto">
          <a:xfrm>
            <a:off x="4509856" y="4590771"/>
            <a:ext cx="3544804" cy="2053029"/>
          </a:xfrm>
          <a:prstGeom prst="rect">
            <a:avLst/>
          </a:prstGeom>
          <a:blipFill rotWithShape="0">
            <a:blip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s://ksk66.ru/wp-content/uploads/2023/12/DSC06846.jpg">
            <a:extLst>
              <a:ext uri="{FF2B5EF4-FFF2-40B4-BE49-F238E27FC236}">
                <a16:creationId xmlns:a16="http://schemas.microsoft.com/office/drawing/2014/main" xmlns="" id="{9F119CB5-932F-4FAF-A3DE-E3FA3E77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56" y="1508463"/>
            <a:ext cx="4394447" cy="2929631"/>
          </a:xfrm>
          <a:prstGeom prst="rect">
            <a:avLst/>
          </a:prstGeom>
          <a:blipFill rotWithShape="0">
            <a:blip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82210" y="227360"/>
            <a:ext cx="760824" cy="9230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257608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359" y="1510152"/>
            <a:ext cx="282406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созданию условий для досуга детей и молодежи по месту жительства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17 848,4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биржа труда - 908,4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– 912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6656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 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год – 21 704,3 тыс. руб. (факт 2022 год – 54 899,6 тыс. руб.)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73238D7D-8A65-4022-B3E0-1DB93A3322E0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11266" name="Picture 2" descr="https://ksk66.ru/wp-content/uploads/2023/06/Ip2k7eejg6E.jpg">
            <a:extLst>
              <a:ext uri="{FF2B5EF4-FFF2-40B4-BE49-F238E27FC236}">
                <a16:creationId xmlns:a16="http://schemas.microsoft.com/office/drawing/2014/main" xmlns="" id="{B402684A-A171-4428-9606-89CBD0E0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82" y="1740023"/>
            <a:ext cx="5752059" cy="431779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29837" y="171360"/>
            <a:ext cx="841883" cy="110172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656046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326" y="1409413"/>
            <a:ext cx="4047567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Кап. ремонт, приведение в соответствие с требованиями пожарной безопасности и санитарного законодательства зданий образовательных организаций –       37 164,8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безопасность образовательных учреждений </a:t>
            </a:r>
            <a:r>
              <a:rPr lang="en-US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27 625,3</a:t>
            </a:r>
            <a:r>
              <a:rPr lang="en-US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отдых и оздоровление детей – 33 880,9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образовательных организациях условий для получения детьми-инвалидами качественного образования – 1 695,1 тыс. руб.</a:t>
            </a: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1420" y="280130"/>
            <a:ext cx="7694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год – 146 974,2 тыс. руб. (факт 2022 год – 91 087,5 тыс. руб.)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6DC59AB0-7CBD-4292-8351-3E92A58132D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9218" name="Picture 2" descr="https://ksk66.ru/wp-content/uploads/2023/06/BdKCWMBDiXI.jpg">
            <a:extLst>
              <a:ext uri="{FF2B5EF4-FFF2-40B4-BE49-F238E27FC236}">
                <a16:creationId xmlns:a16="http://schemas.microsoft.com/office/drawing/2014/main" xmlns="" id="{EA93AA56-E758-41FC-94F9-438263F56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 bwMode="auto">
          <a:xfrm>
            <a:off x="4387053" y="1775534"/>
            <a:ext cx="4519129" cy="268105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9326" y="171360"/>
            <a:ext cx="785516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1785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96" y="1480437"/>
            <a:ext cx="392308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Культуры и Досуга –         63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057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–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– 32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643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–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Охрана культурного наследия –  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учреждений культуры – 5 319,4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20010"/>
            <a:ext cx="77894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>
              <a:lnSpc>
                <a:spcPct val="100000"/>
              </a:lnSpc>
            </a:pP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 год – 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485,4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(факт 2022 год – 132 366,0 тыс. руб.) 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33BF306D-E851-4D11-A6DF-6E6488BB126E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3074" name="Picture 2" descr="https://ksk66.ru/wp-content/uploads/2023/12/jjy_5kDzuaw.jpg">
            <a:extLst>
              <a:ext uri="{FF2B5EF4-FFF2-40B4-BE49-F238E27FC236}">
                <a16:creationId xmlns:a16="http://schemas.microsoft.com/office/drawing/2014/main" xmlns="" id="{AFF92E98-F333-46FA-AB15-921C5FA1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7" y="1654520"/>
            <a:ext cx="4897314" cy="3264876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220010"/>
            <a:ext cx="901318" cy="1078438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426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sk66.ru/wp-content/uploads/2023/04/C1225.00_04_54_20.Still014.jpg">
            <a:extLst>
              <a:ext uri="{FF2B5EF4-FFF2-40B4-BE49-F238E27FC236}">
                <a16:creationId xmlns:a16="http://schemas.microsoft.com/office/drawing/2014/main" xmlns="" id="{B9CA97D1-1CFC-4C41-BB4D-0CF6A5C6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73" y="1688407"/>
            <a:ext cx="4811697" cy="270741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69325" y="1409412"/>
            <a:ext cx="397654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почетным гражданам  города 162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 компенсации гражданам на оплату ЖКУ          120 687,4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 молодым семьям 4 210,7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 города 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939,6</a:t>
            </a:r>
            <a:r>
              <a:rPr lang="en-US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4842" y="169810"/>
            <a:ext cx="8018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год – 162 030,9 тыс. руб. 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2022 год – 143 726,9 тыс. руб.) 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CD536C79-7E04-4E99-B675-BE0137978B9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9325" y="169810"/>
            <a:ext cx="937917" cy="114611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58190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44520" y="228600"/>
            <a:ext cx="75898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95280" y="1628640"/>
            <a:ext cx="8409240" cy="4469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Межбюджетные трансферты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Федерации: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Дотации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безвозмездной и безвозвратной основе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условиях долевого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софинансирования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расходов других бюджетов 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Субвенции –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финансирование «переданных» другим публично-правовым образованием полномочий.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A65C694F-0414-497D-BF52-79010A7FCBB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348800"/>
            <a:ext cx="374014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сфере физической культуры и спорта – </a:t>
            </a: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1 431,3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материально-технической базы – 5 959,7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учреждениям физической культуры и спорта – </a:t>
            </a: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94 190,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спортсменов на официальные спортивные мероприятия – </a:t>
            </a:r>
            <a:r>
              <a:rPr lang="en-US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864,4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приведению в соответствие с требованиями пожарной безопасности и санитарного законодательства зданий и сооружений - 15 231,6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169810"/>
            <a:ext cx="770602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2023 год – 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121 039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(факт 2022 год – </a:t>
            </a:r>
            <a:r>
              <a:rPr lang="en-US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71 785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 тыс. руб.) 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39249610-E9D5-4AE5-A9E3-784063D17F15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24682" y="16981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https://ksk66.ru/wp-content/uploads/2023/12/0aGXNyfYSaM.jpg">
            <a:extLst>
              <a:ext uri="{FF2B5EF4-FFF2-40B4-BE49-F238E27FC236}">
                <a16:creationId xmlns:a16="http://schemas.microsoft.com/office/drawing/2014/main" xmlns="" id="{7A7D94A4-459A-4341-BACB-8A7EE0D45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82" y="1833240"/>
            <a:ext cx="4837679" cy="362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4682" y="175028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045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758D67-B133-4E89-8882-26130EA94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150" y="1624613"/>
            <a:ext cx="4068850" cy="49037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4838" y="1480437"/>
            <a:ext cx="38126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МАУ газета «Вперед» Факт  2023 г. – 1 373,1 тыс. руб. (Факт 2022 г. – 1 287,6 тыс. руб.)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муниципального долга: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2023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31,2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(Факт 202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en-US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F3E939CA-D5AE-40E9-B67F-CCFBB55844F8}"/>
              </a:ext>
            </a:extLst>
          </p:cNvPr>
          <p:cNvPicPr/>
          <p:nvPr/>
        </p:nvPicPr>
        <p:blipFill>
          <a:blip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04838" y="171360"/>
            <a:ext cx="902404" cy="11445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907206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70402" y="163008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74320" indent="-272880" algn="ctr">
              <a:lnSpc>
                <a:spcPct val="100000"/>
              </a:lnSpc>
              <a:spcBef>
                <a:spcPts val="581"/>
              </a:spcBef>
            </a:pPr>
            <a:r>
              <a:rPr lang="ru-RU" sz="32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Бюджет ГО Красноуфимск исполнялся на основе  12 муниципальных программ, охватывающих все основные сферы расходов бюджета</a:t>
            </a:r>
            <a:endParaRPr lang="ru-RU" sz="32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4786200" y="142884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1000" lnSpcReduction="20000"/>
          </a:bodyPr>
          <a:lstStyle/>
          <a:p>
            <a:pPr marL="274320" indent="-272880" algn="ctr">
              <a:lnSpc>
                <a:spcPct val="100000"/>
              </a:lnSpc>
              <a:spcBef>
                <a:spcPts val="561"/>
              </a:spcBef>
            </a:pP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>
              <a:lnSpc>
                <a:spcPct val="100000"/>
              </a:lnSpc>
              <a:spcBef>
                <a:spcPts val="561"/>
              </a:spcBef>
            </a:pPr>
            <a:r>
              <a:rPr lang="ru-RU" sz="37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Непрограммные расходы в 2023 году составили 0,8 %:</a:t>
            </a:r>
            <a:endParaRPr lang="en-US" sz="37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74320">
              <a:lnSpc>
                <a:spcPct val="100000"/>
              </a:lnSpc>
              <a:spcBef>
                <a:spcPts val="561"/>
              </a:spcBef>
            </a:pPr>
            <a:endParaRPr lang="ru-RU" sz="37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Думы ГО Красноуфимск</a:t>
            </a:r>
            <a:endParaRPr lang="ru-RU" sz="33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Ревизионной комиссии ГО Красноуфимск  </a:t>
            </a:r>
            <a:endParaRPr lang="ru-RU" sz="33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3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резервного фонда Администрации ГО Красноуфимск</a:t>
            </a: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3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фондов оплаты труда работников ОМС и работников МУ, за исключением работников, заработная плата которых определяется в соответствии с Указами Президента РФ за счёт МБТ</a:t>
            </a:r>
            <a:endParaRPr lang="ru-RU" sz="33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xmlns="" id="{D11BE81E-AD10-4908-B55A-DE849C28FEF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" name="Table 1"/>
          <p:cNvGraphicFramePr/>
          <p:nvPr>
            <p:extLst>
              <p:ext uri="{D42A27DB-BD31-4B8C-83A1-F6EECF244321}">
                <p14:modId xmlns:p14="http://schemas.microsoft.com/office/powerpoint/2010/main" val="3942977103"/>
              </p:ext>
            </p:extLst>
          </p:nvPr>
        </p:nvGraphicFramePr>
        <p:xfrm>
          <a:off x="142920" y="1328760"/>
          <a:ext cx="8821080" cy="5041560"/>
        </p:xfrm>
        <a:graphic>
          <a:graphicData uri="http://schemas.openxmlformats.org/drawingml/2006/table">
            <a:tbl>
              <a:tblPr/>
              <a:tblGrid>
                <a:gridCol w="582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9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4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4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04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6641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и обеспечение эффективности деятельности администрации городского округа Красноуфимск 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111 912,1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111 689,8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и модернизация жилищно-коммунального и дорожного хозяйства городского округа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363 392,6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352 502,6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муниципальными финансами городского округа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14 009,2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14 008,3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муниципальной собственностью городского округа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96 004,3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95 937,1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231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системы образования в городском округе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1 318 262,4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1 310 784,7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молодежной политики в городском округе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20 786,7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20 786,7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82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15D2465E-FE85-47E9-9542-CAE58AC19EB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Table 1"/>
          <p:cNvGraphicFramePr/>
          <p:nvPr>
            <p:extLst>
              <p:ext uri="{D42A27DB-BD31-4B8C-83A1-F6EECF244321}">
                <p14:modId xmlns:p14="http://schemas.microsoft.com/office/powerpoint/2010/main" val="121282060"/>
              </p:ext>
            </p:extLst>
          </p:nvPr>
        </p:nvGraphicFramePr>
        <p:xfrm>
          <a:off x="179280" y="1305000"/>
          <a:ext cx="8804922" cy="5381642"/>
        </p:xfrm>
        <a:graphic>
          <a:graphicData uri="http://schemas.openxmlformats.org/drawingml/2006/table">
            <a:tbl>
              <a:tblPr/>
              <a:tblGrid>
                <a:gridCol w="4681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99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3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42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97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2128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2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 план</a:t>
                      </a:r>
                      <a:endParaRPr lang="ru-RU" sz="12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2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2023 год,</a:t>
                      </a:r>
                      <a:endParaRPr lang="ru-RU" sz="12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r>
                        <a:rPr lang="ru-RU" sz="1200" b="1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2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97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культуры городского округа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177 105,5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177 103,7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97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физической культуры и спорта ГО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80 427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80 427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097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Социальная поддержка населения  ГО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52 096,7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26 939,6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097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Обеспечение безопасности  жизнедеятельности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населения ГО 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 2028 года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10 751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10 745,8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097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Формирование современной городской среды на территории ГО Красноуфимск на 2018-2027 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43 456,7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43 382,8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559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по энергосбережению и повышению энергетической эффективности в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 Красноуфимск 2021-2030 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5761897"/>
                  </a:ext>
                </a:extLst>
              </a:tr>
              <a:tr h="336352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 по муниципальным программам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2 300 304,2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2 256 408,2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352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Непрограммные направления расходов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18 353,6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17 696,6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352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2 318 657,8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2 274 104,7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FBE86DE4-3717-4841-9807-A15766BC6CA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до 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395280" y="1700280"/>
            <a:ext cx="8207640" cy="4257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8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качественного общего образования, соответствующего требованиям современного социально-экономического развития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качественных образовательных услуг в сфере дополнительного образования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сохранения здоровья и развития детей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развитие системы патриотического воспитания несовершеннолетних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достижения 100-процентной доступности дошкольного образования для детей в возрасте от 3 до 7 лет;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приведение материально-технической базы образовательных организаций городского округа Красноуфимск в соответствие с современными требованиями к условиям реализации федеральных государственных образовательных стандартов;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муниципальных  мероприятий в сфере образования.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C3A7BD0D-BAA1-4F82-8481-A011FB32ACF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 до 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491" name="CustomShape 2"/>
          <p:cNvSpPr/>
          <p:nvPr/>
        </p:nvSpPr>
        <p:spPr>
          <a:xfrm>
            <a:off x="285840" y="1304280"/>
            <a:ext cx="8207640" cy="30455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Муниципальный орган управления образованием Управление образованием городского округа Красноуфимск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ru-RU" sz="16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“Развитие системы дошкольного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“Развитие системы общего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“Развитие системы дополнительного образования, отдыха и оздоровления детей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4. “Укрепление и развитие материально-технической базы образовательных организаций городского округа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5. “Обеспечение  реализации муниципальной программы городского округа Красноуфимск "Развитие системы образования в городском округе Красноуфимск в 2014 – 2024 годах“.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2820240" y="6381720"/>
            <a:ext cx="313848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37783429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4250D9C8-C0FC-4CA9-BABD-C88DB5469B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" name="Table 1"/>
          <p:cNvGraphicFramePr/>
          <p:nvPr>
            <p:extLst>
              <p:ext uri="{D42A27DB-BD31-4B8C-83A1-F6EECF244321}">
                <p14:modId xmlns:p14="http://schemas.microsoft.com/office/powerpoint/2010/main" val="1417874578"/>
              </p:ext>
            </p:extLst>
          </p:nvPr>
        </p:nvGraphicFramePr>
        <p:xfrm>
          <a:off x="182880" y="1296001"/>
          <a:ext cx="8778240" cy="5120640"/>
        </p:xfrm>
        <a:graphic>
          <a:graphicData uri="http://schemas.openxmlformats.org/drawingml/2006/table">
            <a:tbl>
              <a:tblPr/>
              <a:tblGrid>
                <a:gridCol w="5222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8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48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22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7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2022 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2023 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Обеспеченность доступности дошкольного образования для детей в возрасте от 3 до 7 лет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0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детей школьного возраста в муниципальных общеобразовательных организациях ГО Красноуфимск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организованным горячим питанием учащихся общеобразовательных организаций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в возрасте от 5 до 18 лет, обучающихся по дополнительным образовательным программам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73,11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80,35</a:t>
                      </a: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80,35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и подростков ГО Красноуфимск, получивших услуги по организации отдыха и оздоровления, от общей  численности детей школьного возраста городского округа Красноуфимск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16,5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16,8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16,8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зданий муниципальных образовательных организаций, требующих капитального ремонта, приведения в соответствие с требованиями пожарной безопасности и санитарного законодательства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42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62,5</a:t>
                      </a: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62,5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96" name="CustomShape 2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до 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A12A5444-9362-4697-92EB-A7EA0D5A9B8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07172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культуры городского округа Красноуфимск до 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285840" y="1376280"/>
            <a:ext cx="82076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Духовно-нравственное развитие и реализация человеческого потенциала в условиях перехода к инновационному типу развития общества и экономики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ОМС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уполномоченный в сфере культуры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МО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городской округ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 «Развитие культуры и 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«Развитие образования в сфере культуры и 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«Обеспечение реализации муниципальной программы "Развитие культуры в городском округе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Красноуфимск до  2028 года».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010218348"/>
              </p:ext>
            </p:extLst>
          </p:nvPr>
        </p:nvGraphicFramePr>
        <p:xfrm>
          <a:off x="285840" y="3521797"/>
          <a:ext cx="8598853" cy="285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F2E64786-E302-49D9-B3B6-FBD82080C13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834006538"/>
              </p:ext>
            </p:extLst>
          </p:nvPr>
        </p:nvGraphicFramePr>
        <p:xfrm>
          <a:off x="189440" y="1316801"/>
          <a:ext cx="8741200" cy="5102288"/>
        </p:xfrm>
        <a:graphic>
          <a:graphicData uri="http://schemas.openxmlformats.org/drawingml/2006/table">
            <a:tbl>
              <a:tblPr/>
              <a:tblGrid>
                <a:gridCol w="365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9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94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48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2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71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1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муниципальных учреждений культуры (филиалов)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24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Посещаемость населением мероприятий, проводимых Центром Культуры и Досуга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9 501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9 515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24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посещений культурных мероприятий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посещений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643,64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723,11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DEBE6B84-C09C-45FB-B473-11B22B5C399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sk66.ru/wp-content/uploads/2023/05/IMG_3917.jpg">
            <a:extLst>
              <a:ext uri="{FF2B5EF4-FFF2-40B4-BE49-F238E27FC236}">
                <a16:creationId xmlns:a16="http://schemas.microsoft.com/office/drawing/2014/main" xmlns="" id="{563B6961-04DF-4775-BFCF-782A5555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435615"/>
            <a:ext cx="7856640" cy="52377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0" name="CustomShape 1"/>
          <p:cNvSpPr/>
          <p:nvPr/>
        </p:nvSpPr>
        <p:spPr>
          <a:xfrm>
            <a:off x="0" y="0"/>
            <a:ext cx="182880" cy="4683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7"/>
          <p:cNvSpPr/>
          <p:nvPr/>
        </p:nvSpPr>
        <p:spPr>
          <a:xfrm>
            <a:off x="5612760" y="3401841"/>
            <a:ext cx="3348360" cy="1498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 Красноуфимск;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Журавлиный Лог;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</a:t>
            </a:r>
            <a:r>
              <a:rPr lang="ru-RU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Полухино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 Пудлинговый;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Черная Речка.</a:t>
            </a:r>
          </a:p>
        </p:txBody>
      </p:sp>
      <p:sp>
        <p:nvSpPr>
          <p:cNvPr id="285" name="CustomShape 6"/>
          <p:cNvSpPr/>
          <p:nvPr/>
        </p:nvSpPr>
        <p:spPr>
          <a:xfrm>
            <a:off x="5612760" y="2266735"/>
            <a:ext cx="3348360" cy="927360"/>
          </a:xfrm>
          <a:prstGeom prst="rect">
            <a:avLst/>
          </a:prstGeom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состав городского округа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входит 5 населенных пунктов: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5612760" y="1413720"/>
            <a:ext cx="3348360" cy="644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7AAAB"/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Административное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устройство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5508" y="172690"/>
            <a:ext cx="785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Красноуфимск расположен в юго-западной части Свердловской области, со всех сторон окружен территорией муниципального образования </a:t>
            </a:r>
            <a:r>
              <a:rPr lang="ru-RU" b="1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Красноуфимский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округ. </a:t>
            </a:r>
          </a:p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округа 127,78 км².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7" descr="1410339261_allday_10.jpg">
            <a:extLst>
              <a:ext uri="{FF2B5EF4-FFF2-40B4-BE49-F238E27FC236}">
                <a16:creationId xmlns:a16="http://schemas.microsoft.com/office/drawing/2014/main" xmlns="" id="{7A5827FB-5850-46F1-9960-C7C56AAB96C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3637519786"/>
              </p:ext>
            </p:extLst>
          </p:nvPr>
        </p:nvGraphicFramePr>
        <p:xfrm>
          <a:off x="179280" y="1297070"/>
          <a:ext cx="8792703" cy="5076569"/>
        </p:xfrm>
        <a:graphic>
          <a:graphicData uri="http://schemas.openxmlformats.org/drawingml/2006/table">
            <a:tbl>
              <a:tblPr/>
              <a:tblGrid>
                <a:gridCol w="367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587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78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55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127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7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2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обучающихся в учреждениях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дополнительного образования в сфере культуры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учащихся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604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количества одаренных детей, участвовавших в творческих мероприятиях, по отношению  к общей численности детей, обучающихся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5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работников муниципальных учреждений культуры и искусства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46 006,06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52 864,95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10504DDF-3FCF-4EBA-A3E9-6AF677D13B2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0358029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285840" y="1484280"/>
            <a:ext cx="8207640" cy="30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endParaRPr lang="ru-RU" sz="1600" b="0" strike="noStrike" spc="-1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успешной социализации и вовлечения молодежи в социально-экономическое развитие ГО Красноуфимск, обеспечение развития и максимального использования демографического, социального, экономического и гражданского потенциала молодых жителей ГО Красноуфимск.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    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«Молодежь ГО Красноуфимск»;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«Патриотическое воспитание граждан и подготовка молодежи городского округа Красноуфимск к военной службе»;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"Развитие молодежной политики в городском округе Красноуфимск».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071720" y="214200"/>
            <a:ext cx="7847993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политики в городском округе Красноуфимск до 2028 года»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72411891"/>
              </p:ext>
            </p:extLst>
          </p:nvPr>
        </p:nvGraphicFramePr>
        <p:xfrm>
          <a:off x="285840" y="4326340"/>
          <a:ext cx="8598853" cy="205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1">
            <a:extLst>
              <a:ext uri="{FF2B5EF4-FFF2-40B4-BE49-F238E27FC236}">
                <a16:creationId xmlns:a16="http://schemas.microsoft.com/office/drawing/2014/main" xmlns="" id="{F8493251-1710-4BCF-9316-6BE41BF8C43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" name="Table 1"/>
          <p:cNvGraphicFramePr/>
          <p:nvPr>
            <p:extLst>
              <p:ext uri="{D42A27DB-BD31-4B8C-83A1-F6EECF244321}">
                <p14:modId xmlns:p14="http://schemas.microsoft.com/office/powerpoint/2010/main" val="1895820515"/>
              </p:ext>
            </p:extLst>
          </p:nvPr>
        </p:nvGraphicFramePr>
        <p:xfrm>
          <a:off x="179280" y="1484280"/>
          <a:ext cx="8789356" cy="4841364"/>
        </p:xfrm>
        <a:graphic>
          <a:graphicData uri="http://schemas.openxmlformats.org/drawingml/2006/table">
            <a:tbl>
              <a:tblPr/>
              <a:tblGrid>
                <a:gridCol w="5883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7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6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43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70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4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Наименование показателя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2022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</a:t>
                      </a: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</a:t>
                      </a: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</a:t>
                      </a: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граждан, в возрасте 14-35 лет, вовлеченных в развивающие формы досуга, социально-полезную деятельность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66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56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66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 в возрасте (14-35 лет), участвующих в деятельности патриотических молодежных объединений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14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Доли граждан допризывного возраста (15-18 лет), проходящих подготовку в оборонно-спортивных лагерях из числа обучающихся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56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37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37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трудоустроенных несовершеннолетних от общей численности проживающих в МО ГО Красноуфимск жителей в возрасте от 14 до 18 лет, трудоустроенных через Центр занятости населения и молодежную биржу труда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20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21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latin typeface="Arial"/>
                        </a:rPr>
                        <a:t>8,5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молодежи в возрасте (14-35 лет), принявших участие в мероприятиях, направленных на гармонизацию межнациональных и межконфессиональных отношений, профилактику экстремизма и укрепления толерантности 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13" name="CustomShape 2"/>
          <p:cNvSpPr/>
          <p:nvPr/>
        </p:nvSpPr>
        <p:spPr>
          <a:xfrm>
            <a:off x="1071720" y="214200"/>
            <a:ext cx="774119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политики в городском округе Красноуфимск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2028 года»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94823889-AFC0-41F2-B26A-C72FBE1D702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CustomShape 1"/>
          <p:cNvSpPr/>
          <p:nvPr/>
        </p:nvSpPr>
        <p:spPr>
          <a:xfrm>
            <a:off x="285840" y="1273320"/>
            <a:ext cx="86774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оздание условий для развития физической культуры и спорта в городском округе Красноуфимск,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т.ч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для лиц с ограниченными возможностями здоровья и инвалидов, совершенствование системы спорта высших достижений, способствующей успешному выступлению спортсменов городского округа Красноуфимск на областных, региональных и всероссийских соревнованиях;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оздание условий, обеспечивающих доступность к спортивной инфраструктуре городского округа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подпрограмму: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физической культуры и спорта городского округа Красноуфимск»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1071720" y="214200"/>
            <a:ext cx="78087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и спорта городского округа Красноуфимск в до 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35099412"/>
              </p:ext>
            </p:extLst>
          </p:nvPr>
        </p:nvGraphicFramePr>
        <p:xfrm>
          <a:off x="285840" y="3945699"/>
          <a:ext cx="8598853" cy="24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F0FBB69E-16BE-421B-A89A-03C2ABCDE25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0" name="Table 1"/>
          <p:cNvGraphicFramePr/>
          <p:nvPr>
            <p:extLst>
              <p:ext uri="{D42A27DB-BD31-4B8C-83A1-F6EECF244321}">
                <p14:modId xmlns:p14="http://schemas.microsoft.com/office/powerpoint/2010/main" val="3614079078"/>
              </p:ext>
            </p:extLst>
          </p:nvPr>
        </p:nvGraphicFramePr>
        <p:xfrm>
          <a:off x="179279" y="1557360"/>
          <a:ext cx="8774939" cy="4833418"/>
        </p:xfrm>
        <a:graphic>
          <a:graphicData uri="http://schemas.openxmlformats.org/drawingml/2006/table">
            <a:tbl>
              <a:tblPr/>
              <a:tblGrid>
                <a:gridCol w="48753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23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36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36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99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11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5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жителей городского округа Красноуфимск, систематически занимающихся физической культурой и спортом, в общей численности населения городского округа Красноуфимск в возрасте 3-79 лет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55,1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спортивно-массовых и физкультурно-оздоровительных мероприятий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1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медалей, завоеванных спортсменами городского округа Красноуфимск на официальных областных соревнованиях по видам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3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Уровень обеспеченности населения спортивными сооружениями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исходя из единовременной пропускной способности объектов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процент</a:t>
                      </a:r>
                      <a:endParaRPr lang="ru-RU" sz="1600" b="0" strike="noStrike" spc="-1" dirty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 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61,1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21" name="CustomShape 2"/>
          <p:cNvSpPr/>
          <p:nvPr/>
        </p:nvSpPr>
        <p:spPr>
          <a:xfrm>
            <a:off x="1071720" y="214200"/>
            <a:ext cx="771389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и спорта городского округа Красноуфимск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0477DF0D-21F4-4CB6-9607-97E3D994F13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165380" y="1297586"/>
            <a:ext cx="8819860" cy="40150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</a:rPr>
              <a:t>Цели: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Вовлечение максимального количества объектов муниципальной собственности в гражданско-правовой оборот.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Обеспечение стабильного уровня доходов местного бюджета от использования и приватизации муниципального имущества.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Вовлечение максимального количества земельных участков в хозяйственный оборот и обеспечение стабильного уровня доходов местного бюджета.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Обеспечение условий для реализации мероприятий муниципальной программы в соответствии с установленными задачами. </a:t>
            </a: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</a:rPr>
              <a:t>Ответственный исполнитель: </a:t>
            </a: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Орган местного самоуправления, уполномоченный в сфере управления муниципальным имуществом «Управление муниципальным имуществом городского округа Красноуфимск»</a:t>
            </a:r>
          </a:p>
          <a:p>
            <a:pPr>
              <a:lnSpc>
                <a:spcPct val="100000"/>
              </a:lnSpc>
            </a:pPr>
            <a:r>
              <a:rPr lang="ru-RU" sz="1500" b="1" spc="-1" dirty="0">
                <a:solidFill>
                  <a:srgbClr val="000000"/>
                </a:solidFill>
                <a:latin typeface="Times New Roman"/>
              </a:rPr>
              <a:t>Включает подпрограммы: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Управление муниципальным имуществом.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Управление земельными ресурсами.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Обеспечение реализации муниципальной программы «Управление муниципальной собственностью городского округа Красноуфимск до 2028 года».</a:t>
            </a:r>
          </a:p>
        </p:txBody>
      </p:sp>
      <p:sp>
        <p:nvSpPr>
          <p:cNvPr id="525" name="CustomShape 2"/>
          <p:cNvSpPr/>
          <p:nvPr/>
        </p:nvSpPr>
        <p:spPr>
          <a:xfrm>
            <a:off x="974062" y="143176"/>
            <a:ext cx="799953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«Управление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 2028 года» </a:t>
            </a:r>
            <a:endParaRPr lang="ru-RU" sz="200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43978035"/>
              </p:ext>
            </p:extLst>
          </p:nvPr>
        </p:nvGraphicFramePr>
        <p:xfrm>
          <a:off x="392374" y="5078030"/>
          <a:ext cx="8598853" cy="137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98F74822-E642-4FA3-BA91-93A987CF039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965184" y="139033"/>
            <a:ext cx="800841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«Управление муниципальной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городского округа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Красноуфимск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до 2028 года»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1369570717"/>
              </p:ext>
            </p:extLst>
          </p:nvPr>
        </p:nvGraphicFramePr>
        <p:xfrm>
          <a:off x="186214" y="1341123"/>
          <a:ext cx="8741066" cy="5039068"/>
        </p:xfrm>
        <a:graphic>
          <a:graphicData uri="http://schemas.openxmlformats.org/drawingml/2006/table">
            <a:tbl>
              <a:tblPr/>
              <a:tblGrid>
                <a:gridCol w="5074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27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04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74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1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объектов недвижимого имущества (от общего количества объектов Реестра муниципального имущества), находящегося в муниципальной собственности городского округа Красноуфимск, в отношении которых осуществлена государственная регистрация прав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1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Доля объектов недвижимого имущества (от общего количества выявленных объектов бесхозяйного имущества), на которые оформлено право муниципальной собственности городского округа Красноуфимск из числа выявленных объектов бесхозяйного имущества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 от сдачи в аренду муниципального имущества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11 825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12 294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12 862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7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 от реализации муниципального имущества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4 083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2 133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2 730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D85B58A8-8149-466A-973F-FB46F850F76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2480808402"/>
              </p:ext>
            </p:extLst>
          </p:nvPr>
        </p:nvGraphicFramePr>
        <p:xfrm>
          <a:off x="324000" y="1288800"/>
          <a:ext cx="8603280" cy="5116320"/>
        </p:xfrm>
        <a:graphic>
          <a:graphicData uri="http://schemas.openxmlformats.org/drawingml/2006/table">
            <a:tbl>
              <a:tblPr/>
              <a:tblGrid>
                <a:gridCol w="4944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37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03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80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7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06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 2022 г.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2023 г.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 2023 г.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3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земельных участков, поставленных на кадастровый учет (в том числе за счет граждан)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606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6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заключенных договоров аренды земельных участков без торгов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19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заключенных договоров купли-продажи земельных участков без торгов, в том числе заключение соглашений о перераспределении земель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6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9 835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9 352</a:t>
                      </a: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7 994</a:t>
                      </a: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02ED4DBA-84F2-4F16-AC3E-2879188688B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xmlns="" id="{363E1979-6E43-4FD2-9A56-268765467064}"/>
              </a:ext>
            </a:extLst>
          </p:cNvPr>
          <p:cNvSpPr/>
          <p:nvPr/>
        </p:nvSpPr>
        <p:spPr>
          <a:xfrm>
            <a:off x="965184" y="139033"/>
            <a:ext cx="800841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«Управление муниципальной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городского округа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Красноуфимск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до 2028 года»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79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307800" y="1413000"/>
            <a:ext cx="8677440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Рациональное управление средствами местного бюджета, повышение эффективности бюджетных расходов;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условий для реализации мероприятий муниципальной программы  в соответствии с установленными сроками и задачами.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Финансовое управление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бюджетным процессом и его совершенствование»;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муниципальным долгом»;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городского округа Красноуфимск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«Управление муниципальными финансами городского округа Красноуфимск до 2028 года»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38956736"/>
              </p:ext>
            </p:extLst>
          </p:nvPr>
        </p:nvGraphicFramePr>
        <p:xfrm>
          <a:off x="285840" y="4346532"/>
          <a:ext cx="8598853" cy="203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C06EF703-D5E4-42C9-A443-D367957DC73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1">
            <a:extLst>
              <a:ext uri="{FF2B5EF4-FFF2-40B4-BE49-F238E27FC236}">
                <a16:creationId xmlns:a16="http://schemas.microsoft.com/office/drawing/2014/main" xmlns="" id="{99E6C823-D87A-475A-99B6-526CB8B93DEB}"/>
              </a:ext>
            </a:extLst>
          </p:cNvPr>
          <p:cNvSpPr/>
          <p:nvPr/>
        </p:nvSpPr>
        <p:spPr>
          <a:xfrm>
            <a:off x="965184" y="139033"/>
            <a:ext cx="800841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«Управление муниципальной собственностью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городского округа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Красноуфимск</a:t>
            </a:r>
            <a:r>
              <a:rPr lang="en-US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до 2028 года»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965186" y="147911"/>
            <a:ext cx="802005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«Управление муниципальными финансами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городского округа Красноуфимск до 2028 года»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9" name="Table 2"/>
          <p:cNvGraphicFramePr/>
          <p:nvPr>
            <p:extLst>
              <p:ext uri="{D42A27DB-BD31-4B8C-83A1-F6EECF244321}">
                <p14:modId xmlns:p14="http://schemas.microsoft.com/office/powerpoint/2010/main" val="2747413010"/>
              </p:ext>
            </p:extLst>
          </p:nvPr>
        </p:nvGraphicFramePr>
        <p:xfrm>
          <a:off x="179280" y="1413360"/>
          <a:ext cx="8805960" cy="4874705"/>
        </p:xfrm>
        <a:graphic>
          <a:graphicData uri="http://schemas.openxmlformats.org/drawingml/2006/table">
            <a:tbl>
              <a:tblPr/>
              <a:tblGrid>
                <a:gridCol w="4316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59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7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63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93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65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 dirty="0"/>
                        <a:t/>
                      </a:r>
                      <a:br>
                        <a:rPr b="1" dirty="0"/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Формирование  бюджета городского округа Красноуфимск в программной структуре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Исполнение прогноза налоговых и неналоговых доходов местного бюджета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процентов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не менее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102,4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104,8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1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Осуществление  внутреннего муниципального финансового контроля в сфере бюджетных правоотношений 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Соблюдение установленных законодательством сроков формирования и предоставление отчётности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 использовании местного бюджета, формируемой финансовым управлением администрации городского округа Красноуфимск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да/нет</a:t>
                      </a:r>
                      <a:endParaRPr lang="ru-RU" sz="1600" b="0" strike="noStrike" spc="-1" dirty="0">
                        <a:latin typeface="+mn-lt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40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EECC35EC-AC49-4236-A749-4DE732DFC23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D4E9FE-7F23-4A0F-AE0D-3A386F83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94"/>
          <a:stretch/>
        </p:blipFill>
        <p:spPr>
          <a:xfrm>
            <a:off x="3491985" y="223415"/>
            <a:ext cx="5490467" cy="6488103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88" name="Table 2"/>
          <p:cNvGraphicFramePr/>
          <p:nvPr>
            <p:extLst>
              <p:ext uri="{D42A27DB-BD31-4B8C-83A1-F6EECF244321}">
                <p14:modId xmlns:p14="http://schemas.microsoft.com/office/powerpoint/2010/main" val="3195389396"/>
              </p:ext>
            </p:extLst>
          </p:nvPr>
        </p:nvGraphicFramePr>
        <p:xfrm>
          <a:off x="331166" y="4770547"/>
          <a:ext cx="4933080" cy="1316740"/>
        </p:xfrm>
        <a:graphic>
          <a:graphicData uri="http://schemas.openxmlformats.org/drawingml/2006/table">
            <a:tbl>
              <a:tblPr/>
              <a:tblGrid>
                <a:gridCol w="2369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3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06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1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37 806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37 866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8302" y="223415"/>
            <a:ext cx="4772082" cy="10156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</a:t>
            </a:r>
            <a:endParaRPr lang="en-US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Красноуфимск </a:t>
            </a:r>
            <a:endParaRPr lang="en-US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конец года, человек)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4C3B0A7E-D3EC-4AE1-94D4-E88B21E73E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161523" y="1275944"/>
            <a:ext cx="8812075" cy="483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>
                <a:solidFill>
                  <a:srgbClr val="000000"/>
                </a:solidFill>
                <a:latin typeface="Times New Roman"/>
              </a:rPr>
              <a:t>Цели: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Обеспечение сбалансированного, динамичного социально-экономического развития городского округа Красноуфимск;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Предоставление государственной и муниципальной поддержки в решении жилищной проблемы отдельных категорий граждан, признанным в установленном порядке нуждающимися в улучшении жилищных условий;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Обеспечение устойчивого сокращения непригодного для проживания жилищного фонда;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Развитие малого и среднего предпринимательства городского округа Красноуфимск;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Создание условий для устойчивого развития территории городского округа Красноуфимск, обеспечение при осуществлении градостроительной деятельности безопасности и благоприятных условий жизнедеятельности человека. Повышение эффективности использования городских земель;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Предоставление государственной и муниципальной поддержки в решении жилищной проблемы молодым семьям, признанным в установленном порядке нуждающимися в улучшении жилищных условий.</a:t>
            </a: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 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«Развитие и обеспечение эффективности деятельности администрации городского округа Красноуфимск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до 2028 года»;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«Содействие реализации муниципальных функций, связанных с общегосударственным управлением»;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жильем отдельных категорий граждан на территории городского округа Красноуфимск»;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«Поддержка и развитие малого и среднего предпринимательства в городском округе Красноуфимск</a:t>
            </a: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«Осуществление градостроительной деятельности в городском округе Красноуфимск.»</a:t>
            </a: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Предоставление региональной поддержки молодым семьям на улучшение жилищных условий на территории городского округа Красноуфимск.»</a:t>
            </a:r>
          </a:p>
        </p:txBody>
      </p:sp>
      <p:sp>
        <p:nvSpPr>
          <p:cNvPr id="543" name="CustomShape 2"/>
          <p:cNvSpPr/>
          <p:nvPr/>
        </p:nvSpPr>
        <p:spPr>
          <a:xfrm>
            <a:off x="965184" y="41114"/>
            <a:ext cx="8008414" cy="119887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  <a:endParaRPr lang="ru-RU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342D5BB1-ED71-4419-B564-136102F54B5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CustomShape 3"/>
          <p:cNvSpPr/>
          <p:nvPr/>
        </p:nvSpPr>
        <p:spPr>
          <a:xfrm>
            <a:off x="3014018" y="6389497"/>
            <a:ext cx="3159816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99612606"/>
              </p:ext>
            </p:extLst>
          </p:nvPr>
        </p:nvGraphicFramePr>
        <p:xfrm>
          <a:off x="162839" y="1302707"/>
          <a:ext cx="8780746" cy="507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DEFB7128-928B-4AF6-98B2-41C695C7DC1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xmlns="" id="{7EC32721-EA1D-4C7A-89FF-3B4D1F06190D}"/>
              </a:ext>
            </a:extLst>
          </p:cNvPr>
          <p:cNvSpPr/>
          <p:nvPr/>
        </p:nvSpPr>
        <p:spPr>
          <a:xfrm>
            <a:off x="965184" y="25725"/>
            <a:ext cx="8008414" cy="12296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  <a:endParaRPr lang="ru-RU" b="0" strike="noStrike" spc="-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54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8" name="Table 2"/>
          <p:cNvGraphicFramePr/>
          <p:nvPr>
            <p:extLst>
              <p:ext uri="{D42A27DB-BD31-4B8C-83A1-F6EECF244321}">
                <p14:modId xmlns:p14="http://schemas.microsoft.com/office/powerpoint/2010/main" val="3165644466"/>
              </p:ext>
            </p:extLst>
          </p:nvPr>
        </p:nvGraphicFramePr>
        <p:xfrm>
          <a:off x="155050" y="1278391"/>
          <a:ext cx="8727840" cy="5130846"/>
        </p:xfrm>
        <a:graphic>
          <a:graphicData uri="http://schemas.openxmlformats.org/drawingml/2006/table">
            <a:tbl>
              <a:tblPr/>
              <a:tblGrid>
                <a:gridCol w="4771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2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83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89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73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6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2023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4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налога на имущество физических лиц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139,7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малого и среднего предпринимательства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1018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4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штрафов, начисленных административной комиссией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111,8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6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жилых помещений,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приходящая в среднем на одного жителя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6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опубликованных НПА от общего количества НПА, обязательных для  публикации  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67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социальную выплату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49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0BBCC123-2276-4B86-8ADE-DA153BC904B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xmlns="" id="{99C3E350-81C8-44CF-ACE6-A2DC3918AF18}"/>
              </a:ext>
            </a:extLst>
          </p:cNvPr>
          <p:cNvSpPr/>
          <p:nvPr/>
        </p:nvSpPr>
        <p:spPr>
          <a:xfrm>
            <a:off x="965184" y="25725"/>
            <a:ext cx="8008414" cy="122965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«Развитие и обеспечение эффективности деятельности администрации городского округа Красноуфимск до 2028 года»</a:t>
            </a:r>
            <a:endParaRPr lang="ru-RU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307800" y="1413000"/>
            <a:ext cx="8677440" cy="47075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  <a:t>- повышение уровня благоустройства территории городского округа Красноуфимск</a:t>
            </a:r>
            <a:b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  <a:t>- выполнение необходимых объемов работ по развитию, содержанию объектов дорожного хозяйства,    развитие современной и эффективной транспортной инфраструктуры</a:t>
            </a:r>
            <a:b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  <a:t>- эффективная работа жилищно-коммунальной сферы</a:t>
            </a:r>
            <a:b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  <a:t>- социальная поддержка отдельных категорий граждан</a:t>
            </a:r>
            <a:b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  <a:t>- развитие инфраструктуры социальной сферы</a:t>
            </a:r>
            <a:b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</a:br>
            <a:r>
              <a:rPr lang="ru-RU" sz="1500" spc="-1" dirty="0">
                <a:solidFill>
                  <a:srgbClr val="000000"/>
                </a:solidFill>
                <a:latin typeface="Times New Roman"/>
                <a:ea typeface="DejaVu Sans"/>
              </a:rPr>
              <a:t>- формирование целостности и эффективной системы управления жилищно-коммунальным и дорожным хозяйством 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Красноуфимское МКУ «Служба единого заказчика</a:t>
            </a:r>
            <a:r>
              <a:rPr lang="ru-RU" sz="1500" spc="-1" dirty="0">
                <a:solidFill>
                  <a:srgbClr val="000000"/>
                </a:solidFill>
                <a:latin typeface="Times New Roman"/>
              </a:rPr>
              <a:t>», КМБУ «Центр координации деятельности по охране окружающей среды ГО Красноуфимск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1) "Комплексное благоустройство территории городского округа Красноуфимск"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2) "Развитие дорожного хозяйства городского округа Красноуфимск" 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3) "Развитие жилищно-коммунального комплекса 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4) «Социальная поддержка населения городского округа Красноуфимск»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5) "Строительство и реконструкция объектов городского округа Красноуфимск 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6) "Обеспечение реализации муниципальной программы и прочие мероприятия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strike="noStrike" spc="-1" dirty="0"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1071720" y="213348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и модернизация жилищно-коммунального и дорожного хозяйства городского округа Красноуфимск до 2028 года»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E541540D-8FFC-48A2-B476-C4889ED4CF6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1071720" y="214200"/>
            <a:ext cx="7703280" cy="9680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и модернизация жилищно-коммунального и дорожного хозяйства городского округа Красноуфимск до 2028 года»</a:t>
            </a:r>
            <a:endParaRPr lang="ru-RU" sz="19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52714410"/>
              </p:ext>
            </p:extLst>
          </p:nvPr>
        </p:nvGraphicFramePr>
        <p:xfrm>
          <a:off x="285840" y="1552755"/>
          <a:ext cx="8598853" cy="482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60471BAE-5E8C-4BB0-A30F-D69E010C152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1071720" y="214200"/>
            <a:ext cx="826128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показатели по жилищно-коммунальному и дорожному хозяйству 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9" name="Table 2"/>
          <p:cNvGraphicFramePr/>
          <p:nvPr>
            <p:extLst>
              <p:ext uri="{D42A27DB-BD31-4B8C-83A1-F6EECF244321}">
                <p14:modId xmlns:p14="http://schemas.microsoft.com/office/powerpoint/2010/main" val="2333402220"/>
              </p:ext>
            </p:extLst>
          </p:nvPr>
        </p:nvGraphicFramePr>
        <p:xfrm>
          <a:off x="185632" y="1278784"/>
          <a:ext cx="8783005" cy="5448004"/>
        </p:xfrm>
        <a:graphic>
          <a:graphicData uri="http://schemas.openxmlformats.org/drawingml/2006/table">
            <a:tbl>
              <a:tblPr/>
              <a:tblGrid>
                <a:gridCol w="4794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16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38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4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040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N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 изм.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Содержание </a:t>
                      </a: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площадей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объектов благоустройства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Тыс. кв. 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дворовых территорий, которые соответствуют современным требованиям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7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граждан, уровень комфортности проживания которых повышен за счет реализации мероприятий Программы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Чел.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Поддержка садоводческих товариществ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Ремонт муниципальных квартир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Шт.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Times New Roman"/>
                          <a:ea typeface="DejaVu Sans"/>
                        </a:rPr>
                        <a:t>Замена светильников </a:t>
                      </a:r>
                      <a:r>
                        <a:rPr lang="ru-RU" sz="1400" b="0" strike="noStrike" spc="-1" baseline="0" dirty="0">
                          <a:solidFill>
                            <a:schemeClr val="tx1"/>
                          </a:solidFill>
                          <a:latin typeface="Times New Roman"/>
                          <a:ea typeface="DejaVu Sans"/>
                        </a:rPr>
                        <a:t>уличного освещения на энергосберегающие</a:t>
                      </a:r>
                      <a:endParaRPr lang="ru-RU" sz="14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Шт.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Капитальный ремонт, ремонт сети ХВС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8</a:t>
                      </a:r>
                      <a:r>
                        <a:rPr lang="ru-RU" sz="1400" b="0" strike="noStrike" spc="-1" dirty="0">
                          <a:latin typeface="Arial"/>
                        </a:rPr>
                        <a:t>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Капитальный ремонт,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 ремонт сети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газоснабжения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Км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Times New Roman"/>
                          <a:ea typeface="DejaVu Sans"/>
                        </a:rPr>
                        <a:t>Обустройство детских</a:t>
                      </a:r>
                      <a:r>
                        <a:rPr lang="ru-RU" sz="1400" b="0" strike="noStrike" spc="-1" baseline="0" dirty="0">
                          <a:solidFill>
                            <a:schemeClr val="tx1"/>
                          </a:solidFill>
                          <a:latin typeface="Times New Roman"/>
                          <a:ea typeface="DejaVu Sans"/>
                        </a:rPr>
                        <a:t> игровых площадок</a:t>
                      </a:r>
                      <a:endParaRPr lang="ru-RU" sz="14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+mn-lt"/>
                        </a:rPr>
                        <a:t>Шт.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C834DCC9-9815-446F-8ADF-6DBCC48A501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171018" y="1297586"/>
            <a:ext cx="8783640" cy="47998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80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Оказание мер дополнительной</a:t>
            </a:r>
            <a:r>
              <a:rPr lang="ru-RU" spc="-1" dirty="0">
                <a:solidFill>
                  <a:srgbClr val="000000"/>
                </a:solidFill>
                <a:latin typeface="Times New Roman"/>
                <a:ea typeface="DejaVu Sans"/>
              </a:rPr>
              <a:t> социальной поддержки населению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городского округа Красноуфимск.</a:t>
            </a:r>
            <a:endParaRPr lang="ru-RU" sz="180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Дополнительные меры социальной поддержки населения городского округа Красноуфимск»;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Вакцинопрофилактика в городском округе Красноуфимск;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«Предупреждение распространения ВИЧ-инфекции в городском округе Красноуфимск»;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«Профилактика туберкулеза на территории городского округа Красноуфимск;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«Кадровое обеспечение учреждений здравоохранения, образования и иных учреждений бюджетной сферы, расположенных на территории ГО Красноуфимск».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965184" y="143176"/>
            <a:ext cx="80084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«Социальная поддержка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2DE38B1C-1D0D-46BC-AED7-8C05CDC3C0E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93548818"/>
              </p:ext>
            </p:extLst>
          </p:nvPr>
        </p:nvGraphicFramePr>
        <p:xfrm>
          <a:off x="285840" y="1323833"/>
          <a:ext cx="8598853" cy="505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FF63772F-BD93-4A58-8D07-BF37144B2B8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xmlns="" id="{C9026D28-AA0A-4DE4-82E2-81E217F70F61}"/>
              </a:ext>
            </a:extLst>
          </p:cNvPr>
          <p:cNvSpPr/>
          <p:nvPr/>
        </p:nvSpPr>
        <p:spPr>
          <a:xfrm>
            <a:off x="965184" y="173954"/>
            <a:ext cx="8008414" cy="95265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«Социальная поддержка населения </a:t>
            </a:r>
          </a:p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2" name="Table 2"/>
          <p:cNvGraphicFramePr/>
          <p:nvPr>
            <p:extLst>
              <p:ext uri="{D42A27DB-BD31-4B8C-83A1-F6EECF244321}">
                <p14:modId xmlns:p14="http://schemas.microsoft.com/office/powerpoint/2010/main" val="62565307"/>
              </p:ext>
            </p:extLst>
          </p:nvPr>
        </p:nvGraphicFramePr>
        <p:xfrm>
          <a:off x="152365" y="1280573"/>
          <a:ext cx="8732087" cy="5131701"/>
        </p:xfrm>
        <a:graphic>
          <a:graphicData uri="http://schemas.openxmlformats.org/drawingml/2006/table">
            <a:tbl>
              <a:tblPr/>
              <a:tblGrid>
                <a:gridCol w="4446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20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88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73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77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6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2022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2023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граждан, получивших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материальную помощь.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Привиты против клещевого энцефалита дети от 15 мес. до 17 лет.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75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в возрасте  от 15-49 лет мероприятий первичной профилактики ВИЧ-инфекции.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80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90,01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 значимых объектов, оборудованных элементами доступности для маломобильных граждан.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получивших субсидию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343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проведённых торжественных, культурных, спортивных мероприятий для ветеранов, пенсионеров, инвалидов</a:t>
                      </a: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73" name="CustomShape 3"/>
          <p:cNvSpPr/>
          <p:nvPr/>
        </p:nvSpPr>
        <p:spPr>
          <a:xfrm>
            <a:off x="2340000" y="6381720"/>
            <a:ext cx="4570560" cy="27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82227BC0-3AD9-4EA6-864F-4458A48DF14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xmlns="" id="{13645505-65CF-4E2C-8454-709B847D3579}"/>
              </a:ext>
            </a:extLst>
          </p:cNvPr>
          <p:cNvSpPr/>
          <p:nvPr/>
        </p:nvSpPr>
        <p:spPr>
          <a:xfrm>
            <a:off x="965184" y="143176"/>
            <a:ext cx="80084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«Социальная поддержка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CustomShape 1"/>
          <p:cNvSpPr/>
          <p:nvPr/>
        </p:nvSpPr>
        <p:spPr>
          <a:xfrm>
            <a:off x="167076" y="1297842"/>
            <a:ext cx="8818164" cy="421508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lang="ru-RU" sz="16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Системное обеспечение общественной безопасности и принятие эффективных мер для обеспечения природно-техногенной безопасности, 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Устранение угроз общественной безопасности и жизненно важным интересам личности, общества, государства, 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/>
              </a:rPr>
              <a:t>Создание условий для эффективной деятельности и взаимодействия государственных, муниципальных, общественных, иных организаций, правоохранительных органов.</a:t>
            </a: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576" name="CustomShape 2"/>
          <p:cNvSpPr/>
          <p:nvPr/>
        </p:nvSpPr>
        <p:spPr>
          <a:xfrm>
            <a:off x="965184" y="134298"/>
            <a:ext cx="802005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682E33BE-C43E-415C-BBFA-72B8F52CC62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2" name="Table 1"/>
          <p:cNvGraphicFramePr/>
          <p:nvPr>
            <p:extLst>
              <p:ext uri="{D42A27DB-BD31-4B8C-83A1-F6EECF244321}">
                <p14:modId xmlns:p14="http://schemas.microsoft.com/office/powerpoint/2010/main" val="2873903842"/>
              </p:ext>
            </p:extLst>
          </p:nvPr>
        </p:nvGraphicFramePr>
        <p:xfrm>
          <a:off x="150392" y="1330327"/>
          <a:ext cx="8821080" cy="4294095"/>
        </p:xfrm>
        <a:graphic>
          <a:graphicData uri="http://schemas.openxmlformats.org/drawingml/2006/table">
            <a:tbl>
              <a:tblPr/>
              <a:tblGrid>
                <a:gridCol w="5152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6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2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613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прогноз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5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Оборот организаций*</a:t>
                      </a:r>
                      <a:r>
                        <a:rPr lang="en-US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(по полному кругу) по видам экономической деятельности, млн. руб.: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10 166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12 073,6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Введено жилых домов,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7 500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8 114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том числе индивидуального жилья,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6 000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8 044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Уровень безработицы,  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0,59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0,58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Состоит на учете безработных,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 1 работника (без субъектов СМП), рублей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49 158,4</a:t>
                      </a: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55 377,7</a:t>
                      </a: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93" name="CustomShape 2"/>
          <p:cNvSpPr/>
          <p:nvPr/>
        </p:nvSpPr>
        <p:spPr>
          <a:xfrm>
            <a:off x="219960" y="5752080"/>
            <a:ext cx="8642520" cy="63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*</a:t>
            </a:r>
            <a:r>
              <a:rPr lang="en-US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 </a:t>
            </a:r>
            <a:r>
              <a:rPr lang="ru-RU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оборот организаций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 включается стоимость отгруженных товаров собственного производства, выполненных работ и услуг собственными силами, а также выручка от продажи приобретенных на стороне товаров (без налога на добавленную стоимость, акцизов и аналогичных обязательных платежей).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235360"/>
            <a:ext cx="8007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Основные показатели социально-экономического развития 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7" name="Рисунок 7" descr="1410339261_allday_10.jpg">
            <a:extLst>
              <a:ext uri="{FF2B5EF4-FFF2-40B4-BE49-F238E27FC236}">
                <a16:creationId xmlns:a16="http://schemas.microsoft.com/office/drawing/2014/main" xmlns="" id="{C1AE66AF-CD0C-4A19-AF2C-35EA7E42D93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8818560" cy="47998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в общественных местах. Охрана общественного порядка. Безопасность дорожного движения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среди несовершеннолетних и молодежи. Предупреждение беспризорности и безнадзорности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алкоголизма и наркомании на территории городского округа Красноуфимск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экстремизма, минимизация и (или) ликвидация последствий проявлений терроризма и экстремизма. Гармонизация межнациональных отношений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территории городского округа Красноуфимск от чрезвычайных ситуаций природного и техногенного характера. Совершенствование гражданской обороны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первичных мер пожарной безопасности и безопасности людей на водных объектах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на территории городского округа Красноуфимск сегментов аппаратно-программного комплекса «Безопасный город»</a:t>
            </a: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A52E0474-4EF8-4614-A3F6-DA6464E1CDD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xmlns="" id="{441DC309-45D1-42FD-80FF-E25A08F87909}"/>
              </a:ext>
            </a:extLst>
          </p:cNvPr>
          <p:cNvSpPr/>
          <p:nvPr/>
        </p:nvSpPr>
        <p:spPr>
          <a:xfrm>
            <a:off x="965184" y="134298"/>
            <a:ext cx="802005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54617437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F12CAFC0-10D7-440D-B462-16F09738B02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xmlns="" id="{22664A73-6E77-484E-9BF4-E97182D16BB8}"/>
              </a:ext>
            </a:extLst>
          </p:cNvPr>
          <p:cNvSpPr/>
          <p:nvPr/>
        </p:nvSpPr>
        <p:spPr>
          <a:xfrm>
            <a:off x="965184" y="134298"/>
            <a:ext cx="802005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722385281"/>
              </p:ext>
            </p:extLst>
          </p:nvPr>
        </p:nvGraphicFramePr>
        <p:xfrm>
          <a:off x="156862" y="1280656"/>
          <a:ext cx="8783989" cy="5101065"/>
        </p:xfrm>
        <a:graphic>
          <a:graphicData uri="http://schemas.openxmlformats.org/drawingml/2006/table">
            <a:tbl>
              <a:tblPr/>
              <a:tblGrid>
                <a:gridCol w="5270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8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21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30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sz="1600"/>
                        <a:t/>
                      </a:r>
                      <a:br>
                        <a:rPr sz="1600"/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2023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02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проведенных с неработающим населением и детьми, посещающими образовательные учреждения городского округа, мероприятий по обучению, профилактике и пропаганде в области пожарной безопасности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27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проведенных мероприятий, направленных на профилактику употребления алкоголя, табака и наркотических веществ среди населения городского округа Красноуфимск, в том числе среди подростков и молодежи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9202">
                <a:tc>
                  <a:txBody>
                    <a:bodyPr/>
                    <a:lstStyle/>
                    <a:p>
                      <a:pPr indent="0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проведенных среди несовершеннолетних мероприятий, направленных на снижение дорожно-транспортного травматизма и на формирование навыков безопасного поведения на дорогах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правонарушений, выявленных при участии народных дружинников (в год)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5754604"/>
                  </a:ext>
                </a:extLst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xmlns="" id="{20C545D9-C1B9-4B10-8473-7E38AC6BDC0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xmlns="" id="{FFACBA79-8968-41D9-BC14-B1703C8CD78F}"/>
              </a:ext>
            </a:extLst>
          </p:cNvPr>
          <p:cNvSpPr/>
          <p:nvPr/>
        </p:nvSpPr>
        <p:spPr>
          <a:xfrm>
            <a:off x="965184" y="134298"/>
            <a:ext cx="802005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жизнедеятельности населения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городского округа Красноуфимск» до 2028 года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4931413" cy="156820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Повышение уровня комфорта городской среды для улучшения условий проживания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населения городского округа Красноуфимск</a:t>
            </a: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Ответственный исполнитель: </a:t>
            </a:r>
            <a:endParaRPr lang="ru-RU" sz="1600" spc="-1" dirty="0"/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Администрация городского округа Красноуфимск</a:t>
            </a:r>
            <a:endParaRPr lang="ru-RU" sz="1600" strike="noStrike" spc="-1" dirty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10955"/>
            <a:ext cx="77702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Формирование современной городской среды на территории 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Красноуфимск» на 2018 – 2027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37235138"/>
              </p:ext>
            </p:extLst>
          </p:nvPr>
        </p:nvGraphicFramePr>
        <p:xfrm>
          <a:off x="166680" y="2993720"/>
          <a:ext cx="5207926" cy="338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30" name="Picture 6" descr="За три года Красноуфимск благоустроили на ₽64 млн: что построят ещё? |  Уральский мериди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06" y="1383432"/>
            <a:ext cx="3467328" cy="2311552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E698C2C5-484A-46C0-BCF9-BD36F7EF0DE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  <p:pic>
        <p:nvPicPr>
          <p:cNvPr id="9" name="Picture 2" descr="https://go-kruf.midural.ru/uploads/2023/11/14.png">
            <a:extLst>
              <a:ext uri="{FF2B5EF4-FFF2-40B4-BE49-F238E27FC236}">
                <a16:creationId xmlns:a16="http://schemas.microsoft.com/office/drawing/2014/main" xmlns="" id="{989D37A7-1789-4EAD-9112-E768474F7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84" y="3875647"/>
            <a:ext cx="3458450" cy="2593838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576185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66994" y="201737"/>
            <a:ext cx="807700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«Формирование современной городской среды на территории городского округа Красноуфимск» на 2018 – 2027 годы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2759669705"/>
              </p:ext>
            </p:extLst>
          </p:nvPr>
        </p:nvGraphicFramePr>
        <p:xfrm>
          <a:off x="170402" y="1342801"/>
          <a:ext cx="8868838" cy="5126736"/>
        </p:xfrm>
        <a:graphic>
          <a:graphicData uri="http://schemas.openxmlformats.org/drawingml/2006/table">
            <a:tbl>
              <a:tblPr/>
              <a:tblGrid>
                <a:gridCol w="4700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81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47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21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35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1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2022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2023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9,85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9,85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к общей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50,7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50,7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r>
                        <a:rPr lang="ru-RU" sz="1600" b="0" strike="noStrike" spc="-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приходящихся на 1 жителя муниципального образования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2,31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разработанной сметно-проектной документации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трудоспособного населения, принявшего участие в рейтинговом голосовании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10 641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27 248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27 248</a:t>
                      </a: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3BC45E57-1319-40A5-B958-B978D0235B2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26533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954842" y="178688"/>
            <a:ext cx="8018756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бюджета с учетом интересов целевых групп</a:t>
            </a:r>
            <a:endParaRPr lang="en-US" sz="2000" b="1" strike="noStrike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graphicFrame>
        <p:nvGraphicFramePr>
          <p:cNvPr id="590" name="Table 2"/>
          <p:cNvGraphicFramePr/>
          <p:nvPr>
            <p:extLst>
              <p:ext uri="{D42A27DB-BD31-4B8C-83A1-F6EECF244321}">
                <p14:modId xmlns:p14="http://schemas.microsoft.com/office/powerpoint/2010/main" val="1070827706"/>
              </p:ext>
            </p:extLst>
          </p:nvPr>
        </p:nvGraphicFramePr>
        <p:xfrm>
          <a:off x="152647" y="1284448"/>
          <a:ext cx="8820952" cy="5346610"/>
        </p:xfrm>
        <a:graphic>
          <a:graphicData uri="http://schemas.openxmlformats.org/drawingml/2006/table">
            <a:tbl>
              <a:tblPr/>
              <a:tblGrid>
                <a:gridCol w="2093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9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76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89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49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678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2022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</a:t>
                      </a: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70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Почетные граждане г. Красноуфимска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 - 1 человек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- 1 человек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Ежемесячная денежная выплата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84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Молодые семьи (федеральная программа)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 -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семья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г. -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семьи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Социальные выплаты  на приобретение(строительство) жилого помещения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1 561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4 210,7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4 210,7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804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Ветераны, труженики тыла, реабилитированные граждане и граждане, пострадавшие от политических репрессий и иные слабозащищенные категории граждан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 – 6 169 человек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5 997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Компенсации расходов на оплату жилого помещения и коммунальных услуг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80 748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99 595,2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94 028,7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2F06A11B-AEF1-4268-B354-9497ECF6FE7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954842" y="178688"/>
            <a:ext cx="8009158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бюджета с учетом интересов целевых групп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3" name="Table 2"/>
          <p:cNvGraphicFramePr/>
          <p:nvPr>
            <p:extLst>
              <p:ext uri="{D42A27DB-BD31-4B8C-83A1-F6EECF244321}">
                <p14:modId xmlns:p14="http://schemas.microsoft.com/office/powerpoint/2010/main" val="246121629"/>
              </p:ext>
            </p:extLst>
          </p:nvPr>
        </p:nvGraphicFramePr>
        <p:xfrm>
          <a:off x="179280" y="1268280"/>
          <a:ext cx="8784720" cy="5327697"/>
        </p:xfrm>
        <a:graphic>
          <a:graphicData uri="http://schemas.openxmlformats.org/drawingml/2006/table">
            <a:tbl>
              <a:tblPr/>
              <a:tblGrid>
                <a:gridCol w="31658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5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4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0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9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9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62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6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Пользователи жилого помещения в государственном или муниципальном жилищном фонде; наниматели жилого помещения по договору найма в частном жилищном фонде; члены жилищного или жилищно-строительного кооператива; собственники жилого помещения (квартиры, жилого дома, части квартиры или жилого дома)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 12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семей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1253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семьи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Субсидии на оплату жилого помещения и коммунальных услуг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22 105,7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25 855,7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25 358,7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попавшие в трудную жизненную ситуацию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7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г. - 48 чел.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188,5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183,6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183,6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 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915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г.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18382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Частичное освобождение от платы за коммунальные</a:t>
                      </a:r>
                      <a:r>
                        <a:rPr lang="ru-RU" sz="14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20 222,6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23 916,5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23 916,5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3BF84CA0-757E-4867-9DD7-666923DA6FA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Table 1"/>
          <p:cNvGraphicFramePr/>
          <p:nvPr>
            <p:extLst>
              <p:ext uri="{D42A27DB-BD31-4B8C-83A1-F6EECF244321}">
                <p14:modId xmlns:p14="http://schemas.microsoft.com/office/powerpoint/2010/main" val="3554581413"/>
              </p:ext>
            </p:extLst>
          </p:nvPr>
        </p:nvGraphicFramePr>
        <p:xfrm>
          <a:off x="152646" y="1278385"/>
          <a:ext cx="8823127" cy="4976588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6851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80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4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20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60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          </a:r>
                      <a:r>
                        <a:rPr lang="ru-RU" sz="1600" strike="noStrike" spc="-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Мизерова</a:t>
                      </a:r>
                      <a:r>
                        <a:rPr lang="ru-RU" sz="160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en-US" sz="160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</a:t>
                      </a:r>
                      <a:r>
                        <a:rPr lang="ru-RU" sz="160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27 341,3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7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Ремонт сетей холодного водоснабжения и водоотведения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6 913,3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Обустройство</a:t>
                      </a:r>
                      <a:r>
                        <a:rPr lang="ru-RU" sz="1600" b="0" strike="noStrike" kern="1200" spc="-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тротуаров по маршруту «Дом – Школа – Дом»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16 648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Ремонты автомобильных дорог местного значения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83 600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814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дворовых проездов многоквартирных домов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10 853,5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905792207"/>
                  </a:ext>
                </a:extLst>
              </a:tr>
              <a:tr h="814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10 258,1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2213074703"/>
                  </a:ext>
                </a:extLst>
              </a:tr>
              <a:tr h="814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 помещений, муниципального служебного фонда для специалистов с</a:t>
                      </a:r>
                      <a:r>
                        <a:rPr lang="ru-RU" sz="1600" b="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высшим  образованием по наиболее востребованным специальностям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25 157,1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95" name="CustomShape 2"/>
          <p:cNvSpPr/>
          <p:nvPr/>
        </p:nvSpPr>
        <p:spPr>
          <a:xfrm>
            <a:off x="954842" y="171360"/>
            <a:ext cx="8018756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Финансирование социально-значимых проектов в  2023 году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02529BF2-6570-4505-A391-1EEF1D5551A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Table 1"/>
          <p:cNvGraphicFramePr/>
          <p:nvPr>
            <p:extLst>
              <p:ext uri="{D42A27DB-BD31-4B8C-83A1-F6EECF244321}">
                <p14:modId xmlns:p14="http://schemas.microsoft.com/office/powerpoint/2010/main" val="2598750525"/>
              </p:ext>
            </p:extLst>
          </p:nvPr>
        </p:nvGraphicFramePr>
        <p:xfrm>
          <a:off x="152647" y="1268280"/>
          <a:ext cx="8840432" cy="513106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7649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5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</a:t>
                      </a:r>
                      <a:r>
                        <a:rPr lang="ru-RU" sz="160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выплаты молодым семьям на приобретение (строительство) жилья (федеральная программа)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4 210,7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699813334"/>
                  </a:ext>
                </a:extLst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 станции очистки холодного водоснабжения микрорайон «Химчистка»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8 610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4010088461"/>
                  </a:ext>
                </a:extLst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детского технопарка «</a:t>
                      </a:r>
                      <a:r>
                        <a:rPr lang="ru-RU" sz="1600" b="0" strike="noStrike" spc="-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986053967"/>
                  </a:ext>
                </a:extLst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образовательных учреждений к новому</a:t>
                      </a:r>
                      <a:r>
                        <a:rPr lang="ru-RU" sz="1600" strike="noStrike" spc="-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учебному году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21 295,1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центров «Точка роста»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антитеррористической безопасности образовательных учреждений (лицензированная охрана)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27 625,3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соответствие с требованиями пожарной безопасности и санитарного законодательства зданий и сооружений образовательных организаций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52 396,4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9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в образовательных организациях условий для получения детьми-инвалидами качественного образования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1 695,1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8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«Уральская инженерная школа»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98" name="CustomShape 2"/>
          <p:cNvSpPr/>
          <p:nvPr/>
        </p:nvSpPr>
        <p:spPr>
          <a:xfrm>
            <a:off x="954842" y="171360"/>
            <a:ext cx="8018756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Финансирование социально-значимых проектов в  2023 году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A59B5EF8-674D-4E58-83D6-382D5B4CA35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348800"/>
            <a:ext cx="352243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Публикуются в средствах массовой информации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Выносятся на публичные слушания в сроки, определенные бюджетным Законодательством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 на официальном сайте городского округа в сети  интернет </a:t>
            </a:r>
            <a:endParaRPr lang="ru-RU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государственная информационная система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портал государственных и муниципальных услуг(функций)» 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37022"/>
            <a:ext cx="77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участия граждан в общественном обсуждении проекта бюджета и отчета о его исполнении: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09" y="1412339"/>
            <a:ext cx="4864384" cy="4269555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AAF2BBE8-B382-42BB-90D7-126FF387266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670991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Table 1"/>
          <p:cNvGraphicFramePr/>
          <p:nvPr>
            <p:extLst>
              <p:ext uri="{D42A27DB-BD31-4B8C-83A1-F6EECF244321}">
                <p14:modId xmlns:p14="http://schemas.microsoft.com/office/powerpoint/2010/main" val="3566598145"/>
              </p:ext>
            </p:extLst>
          </p:nvPr>
        </p:nvGraphicFramePr>
        <p:xfrm>
          <a:off x="285840" y="1557360"/>
          <a:ext cx="8629200" cy="4749480"/>
        </p:xfrm>
        <a:graphic>
          <a:graphicData uri="http://schemas.openxmlformats.org/drawingml/2006/table">
            <a:tbl>
              <a:tblPr/>
              <a:tblGrid>
                <a:gridCol w="5210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6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22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 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год план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2023 год 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Дошкольное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38 390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44 447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44 702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Общее образование (педагогические работники)</a:t>
                      </a:r>
                      <a:endParaRPr lang="ru-RU" sz="21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44 154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51 395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51 815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Дополнительное образование (педагогические работники)</a:t>
                      </a:r>
                      <a:endParaRPr lang="ru-RU" sz="21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44 348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47 768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48 207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 (работники культуры)</a:t>
                      </a:r>
                      <a:endParaRPr lang="ru-RU" sz="21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46 006,06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52 732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52 864,9</a:t>
                      </a: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97" name="CustomShape 2"/>
          <p:cNvSpPr/>
          <p:nvPr/>
        </p:nvSpPr>
        <p:spPr>
          <a:xfrm>
            <a:off x="1020932" y="169810"/>
            <a:ext cx="79615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Уровень средней заработной платы отдельных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категорий</a:t>
            </a:r>
            <a:r>
              <a:rPr lang="en-US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работников бюджетной сферы в ГО Красноуфимск  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CustomShape 3"/>
          <p:cNvSpPr/>
          <p:nvPr/>
        </p:nvSpPr>
        <p:spPr>
          <a:xfrm>
            <a:off x="8104680" y="6381720"/>
            <a:ext cx="70740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Рубли 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" name="Рисунок 7" descr="1410339261_allday_10.jpg">
            <a:extLst>
              <a:ext uri="{FF2B5EF4-FFF2-40B4-BE49-F238E27FC236}">
                <a16:creationId xmlns:a16="http://schemas.microsoft.com/office/drawing/2014/main" xmlns="" id="{4B72D3CF-E672-4561-8BB2-8BD22561476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071720" y="214200"/>
            <a:ext cx="7876080" cy="68929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Муниципальный долг</a:t>
            </a:r>
            <a:endParaRPr lang="ru-RU" sz="33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30532835"/>
              </p:ext>
            </p:extLst>
          </p:nvPr>
        </p:nvGraphicFramePr>
        <p:xfrm>
          <a:off x="4365854" y="1346895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380875661"/>
              </p:ext>
            </p:extLst>
          </p:nvPr>
        </p:nvGraphicFramePr>
        <p:xfrm>
          <a:off x="312840" y="1374221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FE8127F4-6DFA-4737-9396-5B4EA6D7C31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0789154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2729880" y="285840"/>
            <a:ext cx="3671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Контактная информация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6" name="CustomShape 2"/>
          <p:cNvSpPr/>
          <p:nvPr/>
        </p:nvSpPr>
        <p:spPr>
          <a:xfrm>
            <a:off x="238680" y="1399309"/>
            <a:ext cx="5462627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Начальник Финансового управления: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Андронова Валентина Владимировна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237600" y="2113549"/>
            <a:ext cx="50079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Адрес: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Красноуфимск ул. Советская 25, каб. 219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224640" y="2899429"/>
            <a:ext cx="2445967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Телефон: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5-08-78 (доб. 2192)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9" name="CustomShape 5"/>
          <p:cNvSpPr/>
          <p:nvPr/>
        </p:nvSpPr>
        <p:spPr>
          <a:xfrm>
            <a:off x="229680" y="3613669"/>
            <a:ext cx="38696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 электронной почты: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fin-upr-krsk@yandex.ru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0" name="CustomShape 6"/>
          <p:cNvSpPr/>
          <p:nvPr/>
        </p:nvSpPr>
        <p:spPr>
          <a:xfrm>
            <a:off x="234720" y="4399549"/>
            <a:ext cx="38512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Режим работы: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8:30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17:45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(Пт.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16:30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)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Перерыв на обед 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13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14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Выходные Сб, Вс.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5034B98C-91D6-4B87-B374-00635D54B10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70402" y="171360"/>
            <a:ext cx="784440" cy="992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214200" y="2071800"/>
            <a:ext cx="8713800" cy="23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164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Бюджет для граждан подготовлен Администрацией ГО Красноуфимск и Финансовым управлением администрации ГО Красноуфимск</a:t>
            </a: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Информация размещена на сайте Администрации ГО Красноуфимск </a:t>
            </a:r>
            <a:r>
              <a:rPr lang="en-US" sz="2000" b="1" u="sng" strike="noStrike" spc="-1" dirty="0">
                <a:solidFill>
                  <a:srgbClr val="00A3D6"/>
                </a:solidFill>
                <a:uFillTx/>
                <a:latin typeface="Georgia"/>
                <a:ea typeface="DejaVu Sans"/>
                <a:hlinkClick r:id="rId2"/>
              </a:rPr>
              <a:t>go-kruf.midural.ru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20932" y="160933"/>
            <a:ext cx="796152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параметры бюджета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ГО Красноуфимск</a:t>
            </a:r>
          </a:p>
        </p:txBody>
      </p:sp>
      <p:graphicFrame>
        <p:nvGraphicFramePr>
          <p:cNvPr id="301" name="Table 2"/>
          <p:cNvGraphicFramePr/>
          <p:nvPr>
            <p:extLst>
              <p:ext uri="{D42A27DB-BD31-4B8C-83A1-F6EECF244321}">
                <p14:modId xmlns:p14="http://schemas.microsoft.com/office/powerpoint/2010/main" val="145398560"/>
              </p:ext>
            </p:extLst>
          </p:nvPr>
        </p:nvGraphicFramePr>
        <p:xfrm>
          <a:off x="457200" y="1604520"/>
          <a:ext cx="8229240" cy="482866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57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8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 тыс. руб.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 тыс. руб.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 тыс. руб.</a:t>
                      </a:r>
                      <a:endParaRPr lang="ru-RU" sz="18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95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2 043 377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kern="1200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2 310 379,4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2 346 937,6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596 315,4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kern="1200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805 928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844 511,7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1 447 061,6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kern="1200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1 504 451,4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1 502 425,9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2 113 591,5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kern="1200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2 318 657,8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2 274 104,7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(–)/ профицит(+)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- 70 214,5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kern="1200" spc="-1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- 82 784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72 832,9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Рисунок 7" descr="1410339261_allday_10.jpg">
            <a:extLst>
              <a:ext uri="{FF2B5EF4-FFF2-40B4-BE49-F238E27FC236}">
                <a16:creationId xmlns:a16="http://schemas.microsoft.com/office/drawing/2014/main" xmlns="" id="{AC77FF67-1E4A-49BA-9E49-359122806E4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548" y="160932"/>
            <a:ext cx="859384" cy="11174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15675</TotalTime>
  <Words>6499</Words>
  <Application>Microsoft Office PowerPoint</Application>
  <PresentationFormat>Экран (4:3)</PresentationFormat>
  <Paragraphs>1217</Paragraphs>
  <Slides>82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82</vt:i4>
      </vt:variant>
    </vt:vector>
  </HeadingPairs>
  <TitlesOfParts>
    <vt:vector size="99" baseType="lpstr">
      <vt:lpstr>Microsoft YaHei</vt:lpstr>
      <vt:lpstr>Arial</vt:lpstr>
      <vt:lpstr>Calibri</vt:lpstr>
      <vt:lpstr>DejaVu Sans</vt:lpstr>
      <vt:lpstr>Georgia</vt:lpstr>
      <vt:lpstr>Leelawadee UI Semilight</vt:lpstr>
      <vt:lpstr>Liberation Serif</vt:lpstr>
      <vt:lpstr>Raavi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VR</dc:creator>
  <dc:description/>
  <cp:lastModifiedBy>User</cp:lastModifiedBy>
  <cp:revision>1598</cp:revision>
  <cp:lastPrinted>2024-05-03T06:23:51Z</cp:lastPrinted>
  <dcterms:created xsi:type="dcterms:W3CDTF">2014-11-27T04:32:35Z</dcterms:created>
  <dcterms:modified xsi:type="dcterms:W3CDTF">2024-05-16T11:47:14Z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75</vt:i4>
  </property>
</Properties>
</file>